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8"/>
  </p:notesMasterIdLst>
  <p:sldIdLst>
    <p:sldId id="256" r:id="rId2"/>
    <p:sldId id="265" r:id="rId3"/>
    <p:sldId id="273" r:id="rId4"/>
    <p:sldId id="277" r:id="rId5"/>
    <p:sldId id="271" r:id="rId6"/>
    <p:sldId id="275" r:id="rId7"/>
    <p:sldId id="266" r:id="rId8"/>
    <p:sldId id="268" r:id="rId9"/>
    <p:sldId id="269" r:id="rId10"/>
    <p:sldId id="267" r:id="rId11"/>
    <p:sldId id="272" r:id="rId12"/>
    <p:sldId id="263" r:id="rId13"/>
    <p:sldId id="270" r:id="rId14"/>
    <p:sldId id="279" r:id="rId15"/>
    <p:sldId id="280" r:id="rId16"/>
    <p:sldId id="303" r:id="rId1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00CC"/>
    <a:srgbClr val="47ADEB"/>
    <a:srgbClr val="E65E54"/>
    <a:srgbClr val="F6C4C0"/>
    <a:srgbClr val="333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70" autoAdjust="0"/>
  </p:normalViewPr>
  <p:slideViewPr>
    <p:cSldViewPr snapToGrid="0"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D2739A-8C2C-4401-959C-4E36389C32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</p:grpSp>
        </p:grpSp>
      </p:grpSp>
      <p:sp>
        <p:nvSpPr>
          <p:cNvPr id="8608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8608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72110-3F09-46EA-A1C3-5F491FC0B6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BF62A-EA8E-40AE-AD1E-3C23CF2865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6B406-032E-4AF5-8205-E3D4C24749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A14-0250-4D83-BEA5-958A9920E5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9DAF4-DF52-492F-B191-854A23D048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68126-1F12-4A8B-B28F-4DCC80ACF2A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B042C-3F4D-4C53-BED7-A62438A7AE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776A4-6DFC-42EE-8481-431C835D6A0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E0632-2637-47F4-854D-AC2DDCB59A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40CAA-395A-444B-9CC6-2D85FA7035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C7ECA-0709-4E7B-8089-2EE0FEEC0F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1D0B8-CF86-4201-9C2B-FCD4AC195E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8499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8499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499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0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8501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1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2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8502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3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8504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4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5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5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5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8505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8505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8505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8505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8505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fr-FR"/>
                </a:p>
              </p:txBody>
            </p:sp>
          </p:grpSp>
        </p:grpSp>
      </p:grpSp>
      <p:sp>
        <p:nvSpPr>
          <p:cNvPr id="8505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8506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8506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506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506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21330CB-ABE6-475B-B42C-666D7D6FE2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8" descr="grenelle"/>
          <p:cNvPicPr>
            <a:picLocks noChangeAspect="1" noChangeArrowheads="1"/>
          </p:cNvPicPr>
          <p:nvPr/>
        </p:nvPicPr>
        <p:blipFill>
          <a:blip r:embed="rId2" cstate="print"/>
          <a:srcRect l="-148" t="7506" r="6227" b="17433"/>
          <a:stretch>
            <a:fillRect/>
          </a:stretch>
        </p:blipFill>
        <p:spPr bwMode="auto">
          <a:xfrm>
            <a:off x="2152650" y="1898650"/>
            <a:ext cx="5183188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0"/>
            <a:ext cx="7991475" cy="1995488"/>
          </a:xfrm>
        </p:spPr>
        <p:txBody>
          <a:bodyPr/>
          <a:lstStyle/>
          <a:p>
            <a:pPr eaLnBrk="1" hangingPunct="1">
              <a:defRPr/>
            </a:pPr>
            <a:r>
              <a:rPr lang="fr-FR"/>
              <a:t> </a:t>
            </a:r>
            <a:r>
              <a:rPr lang="fr-FR" sz="6000"/>
              <a:t>DEVELOPPEMENT DURABLE</a:t>
            </a:r>
            <a:endParaRPr lang="fr-FR" sz="6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47725"/>
          </a:xfrm>
        </p:spPr>
        <p:txBody>
          <a:bodyPr/>
          <a:lstStyle/>
          <a:p>
            <a:pPr eaLnBrk="1" hangingPunct="1">
              <a:defRPr/>
            </a:pPr>
            <a:r>
              <a:rPr lang="fr-FR" sz="3200"/>
              <a:t>INDICE DE DEVELOPPEMENT HUMAIN</a:t>
            </a:r>
          </a:p>
        </p:txBody>
      </p:sp>
      <p:sp>
        <p:nvSpPr>
          <p:cNvPr id="31749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660400" y="622300"/>
            <a:ext cx="8007350" cy="622300"/>
          </a:xfrm>
        </p:spPr>
        <p:txBody>
          <a:bodyPr/>
          <a:lstStyle/>
          <a:p>
            <a:pPr eaLnBrk="1" hangingPunct="1">
              <a:defRPr/>
            </a:pPr>
            <a:r>
              <a:rPr lang="fr-FR"/>
              <a:t>PIB + Longévité + taux d’alphabétisation</a:t>
            </a:r>
          </a:p>
        </p:txBody>
      </p:sp>
      <p:sp>
        <p:nvSpPr>
          <p:cNvPr id="31755" name="Rectangle 11"/>
          <p:cNvSpPr>
            <a:spLocks noRot="1" noChangeArrowheads="1"/>
          </p:cNvSpPr>
          <p:nvPr/>
        </p:nvSpPr>
        <p:spPr bwMode="auto">
          <a:xfrm>
            <a:off x="266700" y="6464300"/>
            <a:ext cx="85915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fr-FR">
                <a:effectLst>
                  <a:outerShdw blurRad="38100" dist="38100" dir="2700000" algn="tl">
                    <a:srgbClr val="000000"/>
                  </a:outerShdw>
                </a:effectLst>
              </a:rPr>
              <a:t>Objectif des nations unies : un indice supérieur à 0,8 pour l’ensemble des pays</a:t>
            </a:r>
          </a:p>
        </p:txBody>
      </p:sp>
      <p:pic>
        <p:nvPicPr>
          <p:cNvPr id="31763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575" y="1135063"/>
            <a:ext cx="8223250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build="p"/>
      <p:bldP spid="317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85175" cy="1025525"/>
          </a:xfrm>
        </p:spPr>
        <p:txBody>
          <a:bodyPr/>
          <a:lstStyle/>
          <a:p>
            <a:pPr eaLnBrk="1" hangingPunct="1">
              <a:defRPr/>
            </a:pPr>
            <a:r>
              <a:rPr lang="fr-FR"/>
              <a:t>Le développement durable</a:t>
            </a:r>
          </a:p>
        </p:txBody>
      </p:sp>
      <p:sp>
        <p:nvSpPr>
          <p:cNvPr id="13315" name="Line 5"/>
          <p:cNvSpPr>
            <a:spLocks noChangeShapeType="1"/>
          </p:cNvSpPr>
          <p:nvPr/>
        </p:nvSpPr>
        <p:spPr bwMode="auto">
          <a:xfrm>
            <a:off x="1835150" y="1365250"/>
            <a:ext cx="0" cy="43926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16" name="Line 7"/>
          <p:cNvSpPr>
            <a:spLocks noChangeShapeType="1"/>
          </p:cNvSpPr>
          <p:nvPr/>
        </p:nvSpPr>
        <p:spPr bwMode="auto">
          <a:xfrm>
            <a:off x="1809750" y="5757863"/>
            <a:ext cx="6111875" cy="142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3333750" y="6491288"/>
            <a:ext cx="3270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EMPREINTE ECOLOGIQUE</a:t>
            </a:r>
          </a:p>
        </p:txBody>
      </p:sp>
      <p:sp>
        <p:nvSpPr>
          <p:cNvPr id="13318" name="Text Box 9"/>
          <p:cNvSpPr txBox="1">
            <a:spLocks noChangeArrowheads="1"/>
          </p:cNvSpPr>
          <p:nvPr/>
        </p:nvSpPr>
        <p:spPr bwMode="auto">
          <a:xfrm>
            <a:off x="0" y="1200150"/>
            <a:ext cx="20875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/>
              <a:t>Indice de développement humain</a:t>
            </a:r>
          </a:p>
        </p:txBody>
      </p:sp>
      <p:grpSp>
        <p:nvGrpSpPr>
          <p:cNvPr id="13319" name="Group 24"/>
          <p:cNvGrpSpPr>
            <a:grpSpLocks/>
          </p:cNvGrpSpPr>
          <p:nvPr/>
        </p:nvGrpSpPr>
        <p:grpSpPr bwMode="auto">
          <a:xfrm>
            <a:off x="7175500" y="5716588"/>
            <a:ext cx="622300" cy="696912"/>
            <a:chOff x="4232" y="3856"/>
            <a:chExt cx="392" cy="439"/>
          </a:xfrm>
        </p:grpSpPr>
        <p:sp>
          <p:nvSpPr>
            <p:cNvPr id="13353" name="Line 22"/>
            <p:cNvSpPr>
              <a:spLocks noChangeShapeType="1"/>
            </p:cNvSpPr>
            <p:nvPr/>
          </p:nvSpPr>
          <p:spPr bwMode="auto">
            <a:xfrm>
              <a:off x="4416" y="38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54" name="Text Box 23"/>
            <p:cNvSpPr txBox="1">
              <a:spLocks noChangeArrowheads="1"/>
            </p:cNvSpPr>
            <p:nvPr/>
          </p:nvSpPr>
          <p:spPr bwMode="auto">
            <a:xfrm>
              <a:off x="4232" y="4064"/>
              <a:ext cx="3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0</a:t>
              </a:r>
            </a:p>
          </p:txBody>
        </p:sp>
      </p:grpSp>
      <p:grpSp>
        <p:nvGrpSpPr>
          <p:cNvPr id="13320" name="Group 25"/>
          <p:cNvGrpSpPr>
            <a:grpSpLocks/>
          </p:cNvGrpSpPr>
          <p:nvPr/>
        </p:nvGrpSpPr>
        <p:grpSpPr bwMode="auto">
          <a:xfrm>
            <a:off x="1968500" y="5716588"/>
            <a:ext cx="622300" cy="696912"/>
            <a:chOff x="4232" y="3856"/>
            <a:chExt cx="392" cy="439"/>
          </a:xfrm>
        </p:grpSpPr>
        <p:sp>
          <p:nvSpPr>
            <p:cNvPr id="13351" name="Line 26"/>
            <p:cNvSpPr>
              <a:spLocks noChangeShapeType="1"/>
            </p:cNvSpPr>
            <p:nvPr/>
          </p:nvSpPr>
          <p:spPr bwMode="auto">
            <a:xfrm>
              <a:off x="4416" y="38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52" name="Text Box 27"/>
            <p:cNvSpPr txBox="1">
              <a:spLocks noChangeArrowheads="1"/>
            </p:cNvSpPr>
            <p:nvPr/>
          </p:nvSpPr>
          <p:spPr bwMode="auto">
            <a:xfrm>
              <a:off x="4232" y="4064"/>
              <a:ext cx="3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10</a:t>
              </a:r>
            </a:p>
          </p:txBody>
        </p:sp>
      </p:grpSp>
      <p:grpSp>
        <p:nvGrpSpPr>
          <p:cNvPr id="13321" name="Group 28"/>
          <p:cNvGrpSpPr>
            <a:grpSpLocks/>
          </p:cNvGrpSpPr>
          <p:nvPr/>
        </p:nvGrpSpPr>
        <p:grpSpPr bwMode="auto">
          <a:xfrm>
            <a:off x="6210300" y="5716588"/>
            <a:ext cx="622300" cy="727075"/>
            <a:chOff x="4232" y="3856"/>
            <a:chExt cx="392" cy="458"/>
          </a:xfrm>
        </p:grpSpPr>
        <p:sp>
          <p:nvSpPr>
            <p:cNvPr id="13349" name="Line 29"/>
            <p:cNvSpPr>
              <a:spLocks noChangeShapeType="1"/>
            </p:cNvSpPr>
            <p:nvPr/>
          </p:nvSpPr>
          <p:spPr bwMode="auto">
            <a:xfrm>
              <a:off x="4416" y="38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50" name="Text Box 30"/>
            <p:cNvSpPr txBox="1">
              <a:spLocks noChangeArrowheads="1"/>
            </p:cNvSpPr>
            <p:nvPr/>
          </p:nvSpPr>
          <p:spPr bwMode="auto">
            <a:xfrm>
              <a:off x="4232" y="4064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2000" b="1"/>
                <a:t>1,9</a:t>
              </a:r>
            </a:p>
          </p:txBody>
        </p:sp>
      </p:grpSp>
      <p:grpSp>
        <p:nvGrpSpPr>
          <p:cNvPr id="13322" name="Group 33"/>
          <p:cNvGrpSpPr>
            <a:grpSpLocks/>
          </p:cNvGrpSpPr>
          <p:nvPr/>
        </p:nvGrpSpPr>
        <p:grpSpPr bwMode="auto">
          <a:xfrm>
            <a:off x="1270000" y="1727200"/>
            <a:ext cx="584200" cy="366713"/>
            <a:chOff x="800" y="1368"/>
            <a:chExt cx="368" cy="231"/>
          </a:xfrm>
        </p:grpSpPr>
        <p:sp>
          <p:nvSpPr>
            <p:cNvPr id="13347" name="Line 31"/>
            <p:cNvSpPr>
              <a:spLocks noChangeShapeType="1"/>
            </p:cNvSpPr>
            <p:nvPr/>
          </p:nvSpPr>
          <p:spPr bwMode="auto">
            <a:xfrm>
              <a:off x="1064" y="1456"/>
              <a:ext cx="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48" name="Text Box 32"/>
            <p:cNvSpPr txBox="1">
              <a:spLocks noChangeArrowheads="1"/>
            </p:cNvSpPr>
            <p:nvPr/>
          </p:nvSpPr>
          <p:spPr bwMode="auto">
            <a:xfrm>
              <a:off x="800" y="1368"/>
              <a:ext cx="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1</a:t>
              </a:r>
            </a:p>
          </p:txBody>
        </p:sp>
      </p:grpSp>
      <p:grpSp>
        <p:nvGrpSpPr>
          <p:cNvPr id="13323" name="Group 34"/>
          <p:cNvGrpSpPr>
            <a:grpSpLocks/>
          </p:cNvGrpSpPr>
          <p:nvPr/>
        </p:nvGrpSpPr>
        <p:grpSpPr bwMode="auto">
          <a:xfrm>
            <a:off x="1270000" y="5613400"/>
            <a:ext cx="584200" cy="366713"/>
            <a:chOff x="800" y="1368"/>
            <a:chExt cx="368" cy="231"/>
          </a:xfrm>
        </p:grpSpPr>
        <p:sp>
          <p:nvSpPr>
            <p:cNvPr id="13345" name="Line 35"/>
            <p:cNvSpPr>
              <a:spLocks noChangeShapeType="1"/>
            </p:cNvSpPr>
            <p:nvPr/>
          </p:nvSpPr>
          <p:spPr bwMode="auto">
            <a:xfrm>
              <a:off x="1064" y="1456"/>
              <a:ext cx="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46" name="Text Box 36"/>
            <p:cNvSpPr txBox="1">
              <a:spLocks noChangeArrowheads="1"/>
            </p:cNvSpPr>
            <p:nvPr/>
          </p:nvSpPr>
          <p:spPr bwMode="auto">
            <a:xfrm>
              <a:off x="800" y="1368"/>
              <a:ext cx="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0</a:t>
              </a:r>
            </a:p>
          </p:txBody>
        </p:sp>
      </p:grpSp>
      <p:sp>
        <p:nvSpPr>
          <p:cNvPr id="13324" name="Line 38"/>
          <p:cNvSpPr>
            <a:spLocks noChangeShapeType="1"/>
          </p:cNvSpPr>
          <p:nvPr/>
        </p:nvSpPr>
        <p:spPr bwMode="auto">
          <a:xfrm>
            <a:off x="1676400" y="3556000"/>
            <a:ext cx="165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25" name="Text Box 39"/>
          <p:cNvSpPr txBox="1">
            <a:spLocks noChangeArrowheads="1"/>
          </p:cNvSpPr>
          <p:nvPr/>
        </p:nvSpPr>
        <p:spPr bwMode="auto">
          <a:xfrm>
            <a:off x="965200" y="34163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/>
              <a:t>0,5</a:t>
            </a:r>
          </a:p>
        </p:txBody>
      </p:sp>
      <p:sp>
        <p:nvSpPr>
          <p:cNvPr id="13326" name="Line 40"/>
          <p:cNvSpPr>
            <a:spLocks noChangeShapeType="1"/>
          </p:cNvSpPr>
          <p:nvPr/>
        </p:nvSpPr>
        <p:spPr bwMode="auto">
          <a:xfrm>
            <a:off x="1663700" y="2514600"/>
            <a:ext cx="165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27" name="Text Box 41"/>
          <p:cNvSpPr txBox="1">
            <a:spLocks noChangeArrowheads="1"/>
          </p:cNvSpPr>
          <p:nvPr/>
        </p:nvSpPr>
        <p:spPr bwMode="auto">
          <a:xfrm>
            <a:off x="952500" y="2374900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/>
              <a:t>0,8</a:t>
            </a:r>
          </a:p>
        </p:txBody>
      </p:sp>
      <p:grpSp>
        <p:nvGrpSpPr>
          <p:cNvPr id="13328" name="Group 42"/>
          <p:cNvGrpSpPr>
            <a:grpSpLocks/>
          </p:cNvGrpSpPr>
          <p:nvPr/>
        </p:nvGrpSpPr>
        <p:grpSpPr bwMode="auto">
          <a:xfrm>
            <a:off x="4546600" y="5703888"/>
            <a:ext cx="622300" cy="696912"/>
            <a:chOff x="4232" y="3856"/>
            <a:chExt cx="392" cy="439"/>
          </a:xfrm>
        </p:grpSpPr>
        <p:sp>
          <p:nvSpPr>
            <p:cNvPr id="13343" name="Line 43"/>
            <p:cNvSpPr>
              <a:spLocks noChangeShapeType="1"/>
            </p:cNvSpPr>
            <p:nvPr/>
          </p:nvSpPr>
          <p:spPr bwMode="auto">
            <a:xfrm>
              <a:off x="4416" y="38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44" name="Text Box 44"/>
            <p:cNvSpPr txBox="1">
              <a:spLocks noChangeArrowheads="1"/>
            </p:cNvSpPr>
            <p:nvPr/>
          </p:nvSpPr>
          <p:spPr bwMode="auto">
            <a:xfrm>
              <a:off x="4232" y="4064"/>
              <a:ext cx="3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5</a:t>
              </a:r>
            </a:p>
          </p:txBody>
        </p:sp>
      </p:grpSp>
      <p:sp>
        <p:nvSpPr>
          <p:cNvPr id="36909" name="Line 45"/>
          <p:cNvSpPr>
            <a:spLocks noChangeShapeType="1"/>
          </p:cNvSpPr>
          <p:nvPr/>
        </p:nvSpPr>
        <p:spPr bwMode="auto">
          <a:xfrm>
            <a:off x="1816100" y="2514600"/>
            <a:ext cx="5918200" cy="12700"/>
          </a:xfrm>
          <a:prstGeom prst="line">
            <a:avLst/>
          </a:prstGeom>
          <a:noFill/>
          <a:ln w="57150">
            <a:solidFill>
              <a:srgbClr val="E65E54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910" name="Line 46"/>
          <p:cNvSpPr>
            <a:spLocks noChangeShapeType="1"/>
          </p:cNvSpPr>
          <p:nvPr/>
        </p:nvSpPr>
        <p:spPr bwMode="auto">
          <a:xfrm flipH="1" flipV="1">
            <a:off x="6489700" y="1816100"/>
            <a:ext cx="12700" cy="3937000"/>
          </a:xfrm>
          <a:prstGeom prst="line">
            <a:avLst/>
          </a:prstGeom>
          <a:noFill/>
          <a:ln w="57150">
            <a:solidFill>
              <a:srgbClr val="E65E54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8" name="Group 49"/>
          <p:cNvGrpSpPr>
            <a:grpSpLocks/>
          </p:cNvGrpSpPr>
          <p:nvPr/>
        </p:nvGrpSpPr>
        <p:grpSpPr bwMode="auto">
          <a:xfrm>
            <a:off x="6451600" y="1841500"/>
            <a:ext cx="1308100" cy="723900"/>
            <a:chOff x="4064" y="1160"/>
            <a:chExt cx="824" cy="456"/>
          </a:xfrm>
        </p:grpSpPr>
        <p:sp>
          <p:nvSpPr>
            <p:cNvPr id="13341" name="Rectangle 48"/>
            <p:cNvSpPr>
              <a:spLocks noChangeArrowheads="1"/>
            </p:cNvSpPr>
            <p:nvPr/>
          </p:nvSpPr>
          <p:spPr bwMode="auto">
            <a:xfrm>
              <a:off x="4064" y="1160"/>
              <a:ext cx="800" cy="456"/>
            </a:xfrm>
            <a:prstGeom prst="rect">
              <a:avLst/>
            </a:prstGeom>
            <a:solidFill>
              <a:schemeClr val="tx2">
                <a:alpha val="7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42" name="Text Box 47"/>
            <p:cNvSpPr txBox="1">
              <a:spLocks noChangeArrowheads="1"/>
            </p:cNvSpPr>
            <p:nvPr/>
          </p:nvSpPr>
          <p:spPr bwMode="auto">
            <a:xfrm>
              <a:off x="4080" y="1248"/>
              <a:ext cx="8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600" b="1">
                  <a:solidFill>
                    <a:schemeClr val="bg2"/>
                  </a:solidFill>
                </a:rPr>
                <a:t>DURABLE</a:t>
              </a:r>
            </a:p>
          </p:txBody>
        </p:sp>
      </p:grpSp>
      <p:sp>
        <p:nvSpPr>
          <p:cNvPr id="36914" name="Text Box 50"/>
          <p:cNvSpPr txBox="1">
            <a:spLocks noChangeArrowheads="1"/>
          </p:cNvSpPr>
          <p:nvPr/>
        </p:nvSpPr>
        <p:spPr bwMode="auto">
          <a:xfrm>
            <a:off x="1892300" y="1943100"/>
            <a:ext cx="850900" cy="376238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>
                <a:solidFill>
                  <a:schemeClr val="bg2"/>
                </a:solidFill>
              </a:rPr>
              <a:t>USA</a:t>
            </a:r>
          </a:p>
        </p:txBody>
      </p:sp>
      <p:sp>
        <p:nvSpPr>
          <p:cNvPr id="36915" name="Text Box 51"/>
          <p:cNvSpPr txBox="1">
            <a:spLocks noChangeArrowheads="1"/>
          </p:cNvSpPr>
          <p:nvPr/>
        </p:nvSpPr>
        <p:spPr bwMode="auto">
          <a:xfrm>
            <a:off x="2921000" y="1943100"/>
            <a:ext cx="850900" cy="376238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>
                <a:solidFill>
                  <a:schemeClr val="bg2"/>
                </a:solidFill>
              </a:rPr>
              <a:t>UE</a:t>
            </a:r>
          </a:p>
        </p:txBody>
      </p:sp>
      <p:sp>
        <p:nvSpPr>
          <p:cNvPr id="36916" name="Text Box 52"/>
          <p:cNvSpPr txBox="1">
            <a:spLocks noChangeArrowheads="1"/>
          </p:cNvSpPr>
          <p:nvPr/>
        </p:nvSpPr>
        <p:spPr bwMode="auto">
          <a:xfrm rot="-2232395">
            <a:off x="5405438" y="2603500"/>
            <a:ext cx="468312" cy="1400175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>
                <a:solidFill>
                  <a:schemeClr val="bg2"/>
                </a:solidFill>
              </a:rPr>
              <a:t>Émergents</a:t>
            </a:r>
          </a:p>
        </p:txBody>
      </p:sp>
      <p:sp>
        <p:nvSpPr>
          <p:cNvPr id="36917" name="Text Box 53"/>
          <p:cNvSpPr txBox="1">
            <a:spLocks noChangeArrowheads="1"/>
          </p:cNvSpPr>
          <p:nvPr/>
        </p:nvSpPr>
        <p:spPr bwMode="auto">
          <a:xfrm>
            <a:off x="6751638" y="3797300"/>
            <a:ext cx="468312" cy="1831975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>
                <a:solidFill>
                  <a:schemeClr val="bg2"/>
                </a:solidFill>
              </a:rPr>
              <a:t>Développement</a:t>
            </a:r>
          </a:p>
        </p:txBody>
      </p:sp>
      <p:sp>
        <p:nvSpPr>
          <p:cNvPr id="36918" name="AutoShape 54"/>
          <p:cNvSpPr>
            <a:spLocks noChangeArrowheads="1"/>
          </p:cNvSpPr>
          <p:nvPr/>
        </p:nvSpPr>
        <p:spPr bwMode="auto">
          <a:xfrm>
            <a:off x="4229100" y="2019300"/>
            <a:ext cx="1930400" cy="266700"/>
          </a:xfrm>
          <a:prstGeom prst="rightArrow">
            <a:avLst>
              <a:gd name="adj1" fmla="val 50000"/>
              <a:gd name="adj2" fmla="val 1809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919" name="AutoShape 55"/>
          <p:cNvSpPr>
            <a:spLocks noChangeArrowheads="1"/>
          </p:cNvSpPr>
          <p:nvPr/>
        </p:nvSpPr>
        <p:spPr bwMode="auto">
          <a:xfrm>
            <a:off x="6883400" y="2806700"/>
            <a:ext cx="190500" cy="736600"/>
          </a:xfrm>
          <a:prstGeom prst="upArrow">
            <a:avLst>
              <a:gd name="adj1" fmla="val 50000"/>
              <a:gd name="adj2" fmla="val 9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fr-FR"/>
          </a:p>
        </p:txBody>
      </p:sp>
      <p:sp>
        <p:nvSpPr>
          <p:cNvPr id="36921" name="Line 57"/>
          <p:cNvSpPr>
            <a:spLocks noChangeShapeType="1"/>
          </p:cNvSpPr>
          <p:nvPr/>
        </p:nvSpPr>
        <p:spPr bwMode="auto">
          <a:xfrm flipV="1">
            <a:off x="5918200" y="2654300"/>
            <a:ext cx="444500" cy="406400"/>
          </a:xfrm>
          <a:prstGeom prst="line">
            <a:avLst/>
          </a:prstGeom>
          <a:noFill/>
          <a:ln w="1016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6922" name="Line 58"/>
          <p:cNvSpPr>
            <a:spLocks noChangeShapeType="1"/>
          </p:cNvSpPr>
          <p:nvPr/>
        </p:nvSpPr>
        <p:spPr bwMode="auto">
          <a:xfrm flipV="1">
            <a:off x="2260600" y="1879600"/>
            <a:ext cx="0" cy="3848100"/>
          </a:xfrm>
          <a:prstGeom prst="line">
            <a:avLst/>
          </a:prstGeom>
          <a:noFill/>
          <a:ln w="28575">
            <a:solidFill>
              <a:srgbClr val="E65E54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923" name="Line 59"/>
          <p:cNvSpPr>
            <a:spLocks noChangeShapeType="1"/>
          </p:cNvSpPr>
          <p:nvPr/>
        </p:nvSpPr>
        <p:spPr bwMode="auto">
          <a:xfrm>
            <a:off x="1816100" y="4648200"/>
            <a:ext cx="5600700" cy="0"/>
          </a:xfrm>
          <a:prstGeom prst="line">
            <a:avLst/>
          </a:prstGeom>
          <a:noFill/>
          <a:ln w="28575">
            <a:solidFill>
              <a:srgbClr val="E65E54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7 L 0.4625 3.7037E-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6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-1.11111E-6 -0.31111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369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09" grpId="0" animBg="1"/>
      <p:bldP spid="36910" grpId="0" animBg="1"/>
      <p:bldP spid="36914" grpId="0" animBg="1"/>
      <p:bldP spid="36915" grpId="0" animBg="1"/>
      <p:bldP spid="36916" grpId="0" animBg="1"/>
      <p:bldP spid="36917" grpId="0" animBg="1"/>
      <p:bldP spid="36918" grpId="0" animBg="1"/>
      <p:bldP spid="36919" grpId="0" animBg="1"/>
      <p:bldP spid="36921" grpId="0" animBg="1"/>
      <p:bldP spid="36922" grpId="0" animBg="1"/>
      <p:bldP spid="36922" grpId="1" animBg="1"/>
      <p:bldP spid="36923" grpId="0" animBg="1"/>
      <p:bldP spid="3692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9900" y="0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/>
              <a:t>Le développement durable</a:t>
            </a:r>
          </a:p>
        </p:txBody>
      </p:sp>
      <p:sp>
        <p:nvSpPr>
          <p:cNvPr id="9221" name="Rectangle 5"/>
          <p:cNvSpPr>
            <a:spLocks noRot="1" noChangeArrowheads="1"/>
          </p:cNvSpPr>
          <p:nvPr/>
        </p:nvSpPr>
        <p:spPr bwMode="auto">
          <a:xfrm>
            <a:off x="850900" y="1181100"/>
            <a:ext cx="800735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fr-FR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Pour envisager un développement durable il faut tenir compte de trois critères fondamentaux 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fr-FR" sz="4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143000" lvl="2" indent="-228600">
              <a:spcBef>
                <a:spcPct val="20000"/>
              </a:spcBef>
              <a:buClr>
                <a:schemeClr val="accent2"/>
              </a:buClr>
              <a:buFontTx/>
              <a:buChar char="•"/>
              <a:defRPr/>
            </a:pPr>
            <a:r>
              <a:rPr lang="fr-FR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L’économie</a:t>
            </a:r>
          </a:p>
          <a:p>
            <a:pPr marL="1143000" lvl="2" indent="-228600">
              <a:spcBef>
                <a:spcPct val="20000"/>
              </a:spcBef>
              <a:buClr>
                <a:schemeClr val="accent2"/>
              </a:buClr>
              <a:buFontTx/>
              <a:buChar char="•"/>
              <a:defRPr/>
            </a:pPr>
            <a:r>
              <a:rPr lang="fr-FR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Le social </a:t>
            </a:r>
          </a:p>
          <a:p>
            <a:pPr marL="1143000" lvl="2" indent="-228600">
              <a:spcBef>
                <a:spcPct val="20000"/>
              </a:spcBef>
              <a:buClr>
                <a:schemeClr val="accent2"/>
              </a:buClr>
              <a:buFontTx/>
              <a:buChar char="•"/>
              <a:defRPr/>
            </a:pPr>
            <a:r>
              <a:rPr lang="fr-FR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L’environnement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385175" cy="620713"/>
          </a:xfrm>
        </p:spPr>
        <p:txBody>
          <a:bodyPr/>
          <a:lstStyle/>
          <a:p>
            <a:pPr eaLnBrk="1" hangingPunct="1">
              <a:defRPr/>
            </a:pPr>
            <a:r>
              <a:rPr lang="fr-FR" sz="2400"/>
              <a:t>LES PILIERS DU DEVELOPPEMENT DURABLE</a:t>
            </a:r>
          </a:p>
        </p:txBody>
      </p:sp>
      <p:sp>
        <p:nvSpPr>
          <p:cNvPr id="34824" name="Oval 8"/>
          <p:cNvSpPr>
            <a:spLocks noChangeArrowheads="1"/>
          </p:cNvSpPr>
          <p:nvPr/>
        </p:nvSpPr>
        <p:spPr bwMode="auto">
          <a:xfrm>
            <a:off x="2411413" y="692150"/>
            <a:ext cx="4032250" cy="4032250"/>
          </a:xfrm>
          <a:prstGeom prst="ellipse">
            <a:avLst/>
          </a:prstGeom>
          <a:solidFill>
            <a:srgbClr val="99CCFF">
              <a:alpha val="70195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auto">
          <a:xfrm>
            <a:off x="3635375" y="2492375"/>
            <a:ext cx="4032250" cy="4032250"/>
          </a:xfrm>
          <a:prstGeom prst="ellipse">
            <a:avLst/>
          </a:prstGeom>
          <a:solidFill>
            <a:schemeClr val="hlink">
              <a:alpha val="70195"/>
            </a:scheme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823" name="Oval 7"/>
          <p:cNvSpPr>
            <a:spLocks noChangeArrowheads="1"/>
          </p:cNvSpPr>
          <p:nvPr/>
        </p:nvSpPr>
        <p:spPr bwMode="auto">
          <a:xfrm>
            <a:off x="1258888" y="2492375"/>
            <a:ext cx="4032250" cy="4032250"/>
          </a:xfrm>
          <a:prstGeom prst="ellipse">
            <a:avLst/>
          </a:prstGeom>
          <a:solidFill>
            <a:schemeClr val="folHlink">
              <a:alpha val="70195"/>
            </a:scheme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1293813" y="46609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chemeClr val="bg2"/>
                </a:solidFill>
              </a:rPr>
              <a:t>SOCIAL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4932363" y="4652963"/>
            <a:ext cx="316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chemeClr val="bg2"/>
                </a:solidFill>
              </a:rPr>
              <a:t>ENVIRONNEMENT</a:t>
            </a: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2276475" y="29527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i="1">
                <a:solidFill>
                  <a:schemeClr val="bg1"/>
                </a:solidFill>
              </a:rPr>
              <a:t>EQUITABLE</a:t>
            </a: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4572000" y="29241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i="1">
                <a:solidFill>
                  <a:schemeClr val="bg1"/>
                </a:solidFill>
              </a:rPr>
              <a:t>VIABLE</a:t>
            </a:r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3419475" y="494188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i="1">
                <a:solidFill>
                  <a:schemeClr val="bg1"/>
                </a:solidFill>
              </a:rPr>
              <a:t>VIVABLE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2843213" y="1484313"/>
            <a:ext cx="316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chemeClr val="bg2"/>
                </a:solidFill>
              </a:rPr>
              <a:t>ECONOMIQUE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3448050" y="2706688"/>
            <a:ext cx="2051050" cy="2252662"/>
            <a:chOff x="2172" y="1705"/>
            <a:chExt cx="1292" cy="1419"/>
          </a:xfrm>
        </p:grpSpPr>
        <p:sp>
          <p:nvSpPr>
            <p:cNvPr id="15373" name="Text Box 17"/>
            <p:cNvSpPr txBox="1">
              <a:spLocks noChangeArrowheads="1"/>
            </p:cNvSpPr>
            <p:nvPr/>
          </p:nvSpPr>
          <p:spPr bwMode="auto">
            <a:xfrm>
              <a:off x="2194" y="2432"/>
              <a:ext cx="127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2000" b="1">
                  <a:solidFill>
                    <a:schemeClr val="bg1"/>
                  </a:solidFill>
                </a:rPr>
                <a:t>DURABLE</a:t>
              </a:r>
            </a:p>
          </p:txBody>
        </p:sp>
        <p:grpSp>
          <p:nvGrpSpPr>
            <p:cNvPr id="15374" name="Group 33"/>
            <p:cNvGrpSpPr>
              <a:grpSpLocks/>
            </p:cNvGrpSpPr>
            <p:nvPr/>
          </p:nvGrpSpPr>
          <p:grpSpPr bwMode="auto">
            <a:xfrm>
              <a:off x="2172" y="1705"/>
              <a:ext cx="1266" cy="1419"/>
              <a:chOff x="2172" y="1705"/>
              <a:chExt cx="1266" cy="1419"/>
            </a:xfrm>
          </p:grpSpPr>
          <p:sp>
            <p:nvSpPr>
              <p:cNvPr id="15375" name="AutoShape 30"/>
              <p:cNvSpPr>
                <a:spLocks noChangeArrowheads="1"/>
              </p:cNvSpPr>
              <p:nvPr/>
            </p:nvSpPr>
            <p:spPr bwMode="auto">
              <a:xfrm rot="-3821902">
                <a:off x="2000" y="2093"/>
                <a:ext cx="1415" cy="648"/>
              </a:xfrm>
              <a:custGeom>
                <a:avLst/>
                <a:gdLst>
                  <a:gd name="T0" fmla="*/ 46 w 21600"/>
                  <a:gd name="T1" fmla="*/ 0 h 21600"/>
                  <a:gd name="T2" fmla="*/ 8 w 21600"/>
                  <a:gd name="T3" fmla="*/ 4 h 21600"/>
                  <a:gd name="T4" fmla="*/ 46 w 21600"/>
                  <a:gd name="T5" fmla="*/ 0 h 21600"/>
                  <a:gd name="T6" fmla="*/ 85 w 21600"/>
                  <a:gd name="T7" fmla="*/ 4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702 w 21600"/>
                  <a:gd name="T13" fmla="*/ 0 h 21600"/>
                  <a:gd name="T14" fmla="*/ 20898 w 21600"/>
                  <a:gd name="T15" fmla="*/ 696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871" y="4723"/>
                    </a:moveTo>
                    <a:cubicBezTo>
                      <a:pt x="3882" y="1768"/>
                      <a:pt x="7225" y="-1"/>
                      <a:pt x="10800" y="0"/>
                    </a:cubicBezTo>
                    <a:cubicBezTo>
                      <a:pt x="14374" y="0"/>
                      <a:pt x="17717" y="1768"/>
                      <a:pt x="19728" y="4723"/>
                    </a:cubicBezTo>
                    <a:cubicBezTo>
                      <a:pt x="17717" y="1768"/>
                      <a:pt x="14374" y="-1"/>
                      <a:pt x="10799" y="0"/>
                    </a:cubicBezTo>
                    <a:cubicBezTo>
                      <a:pt x="7225" y="0"/>
                      <a:pt x="3882" y="1768"/>
                      <a:pt x="1871" y="47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376" name="AutoShape 31"/>
              <p:cNvSpPr>
                <a:spLocks noChangeArrowheads="1"/>
              </p:cNvSpPr>
              <p:nvPr/>
            </p:nvSpPr>
            <p:spPr bwMode="auto">
              <a:xfrm rot="3799471">
                <a:off x="2200" y="2101"/>
                <a:ext cx="1416" cy="623"/>
              </a:xfrm>
              <a:custGeom>
                <a:avLst/>
                <a:gdLst>
                  <a:gd name="T0" fmla="*/ 46 w 21600"/>
                  <a:gd name="T1" fmla="*/ 0 h 21600"/>
                  <a:gd name="T2" fmla="*/ 8 w 21600"/>
                  <a:gd name="T3" fmla="*/ 4 h 21600"/>
                  <a:gd name="T4" fmla="*/ 46 w 21600"/>
                  <a:gd name="T5" fmla="*/ 0 h 21600"/>
                  <a:gd name="T6" fmla="*/ 85 w 21600"/>
                  <a:gd name="T7" fmla="*/ 4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702 w 21600"/>
                  <a:gd name="T13" fmla="*/ 0 h 21600"/>
                  <a:gd name="T14" fmla="*/ 20898 w 21600"/>
                  <a:gd name="T15" fmla="*/ 69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871" y="4723"/>
                    </a:moveTo>
                    <a:cubicBezTo>
                      <a:pt x="3882" y="1768"/>
                      <a:pt x="7225" y="-1"/>
                      <a:pt x="10800" y="0"/>
                    </a:cubicBezTo>
                    <a:cubicBezTo>
                      <a:pt x="14374" y="0"/>
                      <a:pt x="17717" y="1768"/>
                      <a:pt x="19728" y="4723"/>
                    </a:cubicBezTo>
                    <a:cubicBezTo>
                      <a:pt x="17717" y="1768"/>
                      <a:pt x="14374" y="-1"/>
                      <a:pt x="10799" y="0"/>
                    </a:cubicBezTo>
                    <a:cubicBezTo>
                      <a:pt x="7225" y="0"/>
                      <a:pt x="3882" y="1768"/>
                      <a:pt x="1871" y="47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377" name="AutoShape 32"/>
              <p:cNvSpPr>
                <a:spLocks noChangeArrowheads="1"/>
              </p:cNvSpPr>
              <p:nvPr/>
            </p:nvSpPr>
            <p:spPr bwMode="auto">
              <a:xfrm rot="10800000">
                <a:off x="2172" y="2327"/>
                <a:ext cx="1266" cy="671"/>
              </a:xfrm>
              <a:custGeom>
                <a:avLst/>
                <a:gdLst>
                  <a:gd name="T0" fmla="*/ 37 w 21600"/>
                  <a:gd name="T1" fmla="*/ 0 h 21600"/>
                  <a:gd name="T2" fmla="*/ 6 w 21600"/>
                  <a:gd name="T3" fmla="*/ 5 h 21600"/>
                  <a:gd name="T4" fmla="*/ 37 w 21600"/>
                  <a:gd name="T5" fmla="*/ 0 h 21600"/>
                  <a:gd name="T6" fmla="*/ 68 w 21600"/>
                  <a:gd name="T7" fmla="*/ 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700 w 21600"/>
                  <a:gd name="T13" fmla="*/ 0 h 21600"/>
                  <a:gd name="T14" fmla="*/ 20900 w 21600"/>
                  <a:gd name="T15" fmla="*/ 69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871" y="4723"/>
                    </a:moveTo>
                    <a:cubicBezTo>
                      <a:pt x="3882" y="1768"/>
                      <a:pt x="7225" y="-1"/>
                      <a:pt x="10800" y="0"/>
                    </a:cubicBezTo>
                    <a:cubicBezTo>
                      <a:pt x="14374" y="0"/>
                      <a:pt x="17717" y="1768"/>
                      <a:pt x="19728" y="4723"/>
                    </a:cubicBezTo>
                    <a:cubicBezTo>
                      <a:pt x="17717" y="1768"/>
                      <a:pt x="14374" y="-1"/>
                      <a:pt x="10799" y="0"/>
                    </a:cubicBezTo>
                    <a:cubicBezTo>
                      <a:pt x="7225" y="0"/>
                      <a:pt x="3882" y="1768"/>
                      <a:pt x="1871" y="47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 animBg="1"/>
      <p:bldP spid="34822" grpId="0" animBg="1"/>
      <p:bldP spid="34823" grpId="0" animBg="1"/>
      <p:bldP spid="34828" grpId="0"/>
      <p:bldP spid="34827" grpId="0"/>
      <p:bldP spid="34834" grpId="0"/>
      <p:bldP spid="34835" grpId="0"/>
      <p:bldP spid="34836" grpId="0"/>
      <p:bldP spid="348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0"/>
            <a:ext cx="9144000" cy="1422400"/>
          </a:xfrm>
        </p:spPr>
        <p:txBody>
          <a:bodyPr/>
          <a:lstStyle/>
          <a:p>
            <a:pPr>
              <a:defRPr/>
            </a:pPr>
            <a:r>
              <a:rPr lang="fr-FR" sz="2800"/>
              <a:t> Exemple : Une commune décide la création d’une nouveau complexe sportif (Gymnase + stade)</a:t>
            </a:r>
          </a:p>
        </p:txBody>
      </p:sp>
      <p:sp>
        <p:nvSpPr>
          <p:cNvPr id="45060" name="Oval 4"/>
          <p:cNvSpPr>
            <a:spLocks noChangeArrowheads="1"/>
          </p:cNvSpPr>
          <p:nvPr/>
        </p:nvSpPr>
        <p:spPr bwMode="auto">
          <a:xfrm>
            <a:off x="2543175" y="857250"/>
            <a:ext cx="4043363" cy="4149725"/>
          </a:xfrm>
          <a:prstGeom prst="ellipse">
            <a:avLst/>
          </a:prstGeom>
          <a:solidFill>
            <a:srgbClr val="99CCFF">
              <a:alpha val="70195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061" name="Oval 5"/>
          <p:cNvSpPr>
            <a:spLocks noChangeArrowheads="1"/>
          </p:cNvSpPr>
          <p:nvPr/>
        </p:nvSpPr>
        <p:spPr bwMode="auto">
          <a:xfrm>
            <a:off x="3768725" y="2708275"/>
            <a:ext cx="4046538" cy="4149725"/>
          </a:xfrm>
          <a:prstGeom prst="ellipse">
            <a:avLst/>
          </a:prstGeom>
          <a:solidFill>
            <a:schemeClr val="hlink">
              <a:alpha val="70195"/>
            </a:scheme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062" name="Oval 6"/>
          <p:cNvSpPr>
            <a:spLocks noChangeArrowheads="1"/>
          </p:cNvSpPr>
          <p:nvPr/>
        </p:nvSpPr>
        <p:spPr bwMode="auto">
          <a:xfrm>
            <a:off x="1385888" y="2708275"/>
            <a:ext cx="4046537" cy="4149725"/>
          </a:xfrm>
          <a:prstGeom prst="ellipse">
            <a:avLst/>
          </a:prstGeom>
          <a:solidFill>
            <a:schemeClr val="folHlink">
              <a:alpha val="70195"/>
            </a:scheme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2462213" y="6157913"/>
            <a:ext cx="202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chemeClr val="bg2"/>
                </a:solidFill>
              </a:rPr>
              <a:t>SOCIAL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4362450" y="6164263"/>
            <a:ext cx="318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chemeClr val="bg2"/>
                </a:solidFill>
              </a:rPr>
              <a:t>ENVIRONNEMENT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2419350" y="3182938"/>
            <a:ext cx="2024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i="1">
                <a:solidFill>
                  <a:schemeClr val="bg1"/>
                </a:solidFill>
              </a:rPr>
              <a:t>EQUITABLE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4721225" y="3167063"/>
            <a:ext cx="202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i="1">
                <a:solidFill>
                  <a:schemeClr val="bg1"/>
                </a:solidFill>
              </a:rPr>
              <a:t>VIABLE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3541713" y="5343525"/>
            <a:ext cx="2020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i="1">
                <a:solidFill>
                  <a:schemeClr val="bg1"/>
                </a:solidFill>
              </a:rPr>
              <a:t>VIVABLE</a:t>
            </a:r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2978150" y="1228725"/>
            <a:ext cx="3176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chemeClr val="bg2"/>
                </a:solidFill>
              </a:rPr>
              <a:t>ECONOMIQUE</a:t>
            </a:r>
          </a:p>
        </p:txBody>
      </p:sp>
      <p:grpSp>
        <p:nvGrpSpPr>
          <p:cNvPr id="16396" name="Group 15"/>
          <p:cNvGrpSpPr>
            <a:grpSpLocks/>
          </p:cNvGrpSpPr>
          <p:nvPr/>
        </p:nvGrpSpPr>
        <p:grpSpPr bwMode="auto">
          <a:xfrm>
            <a:off x="3581400" y="2930525"/>
            <a:ext cx="2016125" cy="2317750"/>
            <a:chOff x="2172" y="1705"/>
            <a:chExt cx="1266" cy="1419"/>
          </a:xfrm>
        </p:grpSpPr>
        <p:sp>
          <p:nvSpPr>
            <p:cNvPr id="16408" name="AutoShape 16"/>
            <p:cNvSpPr>
              <a:spLocks noChangeArrowheads="1"/>
            </p:cNvSpPr>
            <p:nvPr/>
          </p:nvSpPr>
          <p:spPr bwMode="auto">
            <a:xfrm rot="-3821902">
              <a:off x="2000" y="2093"/>
              <a:ext cx="1415" cy="648"/>
            </a:xfrm>
            <a:custGeom>
              <a:avLst/>
              <a:gdLst>
                <a:gd name="T0" fmla="*/ 708 w 21600"/>
                <a:gd name="T1" fmla="*/ 0 h 21600"/>
                <a:gd name="T2" fmla="*/ 123 w 21600"/>
                <a:gd name="T3" fmla="*/ 142 h 21600"/>
                <a:gd name="T4" fmla="*/ 708 w 21600"/>
                <a:gd name="T5" fmla="*/ 0 h 21600"/>
                <a:gd name="T6" fmla="*/ 1292 w 21600"/>
                <a:gd name="T7" fmla="*/ 14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02 w 21600"/>
                <a:gd name="T13" fmla="*/ 0 h 21600"/>
                <a:gd name="T14" fmla="*/ 20898 w 21600"/>
                <a:gd name="T15" fmla="*/ 696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871" y="4723"/>
                  </a:moveTo>
                  <a:cubicBezTo>
                    <a:pt x="3882" y="1768"/>
                    <a:pt x="7225" y="-1"/>
                    <a:pt x="10800" y="0"/>
                  </a:cubicBezTo>
                  <a:cubicBezTo>
                    <a:pt x="14374" y="0"/>
                    <a:pt x="17717" y="1768"/>
                    <a:pt x="19728" y="4723"/>
                  </a:cubicBezTo>
                  <a:cubicBezTo>
                    <a:pt x="17717" y="1768"/>
                    <a:pt x="14374" y="-1"/>
                    <a:pt x="10799" y="0"/>
                  </a:cubicBezTo>
                  <a:cubicBezTo>
                    <a:pt x="7225" y="0"/>
                    <a:pt x="3882" y="1768"/>
                    <a:pt x="1871" y="4723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09" name="AutoShape 17"/>
            <p:cNvSpPr>
              <a:spLocks noChangeArrowheads="1"/>
            </p:cNvSpPr>
            <p:nvPr/>
          </p:nvSpPr>
          <p:spPr bwMode="auto">
            <a:xfrm rot="3799471">
              <a:off x="2200" y="2101"/>
              <a:ext cx="1416" cy="623"/>
            </a:xfrm>
            <a:custGeom>
              <a:avLst/>
              <a:gdLst>
                <a:gd name="T0" fmla="*/ 708 w 21600"/>
                <a:gd name="T1" fmla="*/ 0 h 21600"/>
                <a:gd name="T2" fmla="*/ 123 w 21600"/>
                <a:gd name="T3" fmla="*/ 136 h 21600"/>
                <a:gd name="T4" fmla="*/ 708 w 21600"/>
                <a:gd name="T5" fmla="*/ 0 h 21600"/>
                <a:gd name="T6" fmla="*/ 1293 w 21600"/>
                <a:gd name="T7" fmla="*/ 13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02 w 21600"/>
                <a:gd name="T13" fmla="*/ 0 h 21600"/>
                <a:gd name="T14" fmla="*/ 20898 w 21600"/>
                <a:gd name="T15" fmla="*/ 696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871" y="4723"/>
                  </a:moveTo>
                  <a:cubicBezTo>
                    <a:pt x="3882" y="1768"/>
                    <a:pt x="7225" y="-1"/>
                    <a:pt x="10800" y="0"/>
                  </a:cubicBezTo>
                  <a:cubicBezTo>
                    <a:pt x="14374" y="0"/>
                    <a:pt x="17717" y="1768"/>
                    <a:pt x="19728" y="4723"/>
                  </a:cubicBezTo>
                  <a:cubicBezTo>
                    <a:pt x="17717" y="1768"/>
                    <a:pt x="14374" y="-1"/>
                    <a:pt x="10799" y="0"/>
                  </a:cubicBezTo>
                  <a:cubicBezTo>
                    <a:pt x="7225" y="0"/>
                    <a:pt x="3882" y="1768"/>
                    <a:pt x="1871" y="4723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10" name="AutoShape 18"/>
            <p:cNvSpPr>
              <a:spLocks noChangeArrowheads="1"/>
            </p:cNvSpPr>
            <p:nvPr/>
          </p:nvSpPr>
          <p:spPr bwMode="auto">
            <a:xfrm rot="10800000">
              <a:off x="2172" y="2327"/>
              <a:ext cx="1266" cy="671"/>
            </a:xfrm>
            <a:custGeom>
              <a:avLst/>
              <a:gdLst>
                <a:gd name="T0" fmla="*/ 633 w 21600"/>
                <a:gd name="T1" fmla="*/ 0 h 21600"/>
                <a:gd name="T2" fmla="*/ 110 w 21600"/>
                <a:gd name="T3" fmla="*/ 147 h 21600"/>
                <a:gd name="T4" fmla="*/ 633 w 21600"/>
                <a:gd name="T5" fmla="*/ 0 h 21600"/>
                <a:gd name="T6" fmla="*/ 1156 w 21600"/>
                <a:gd name="T7" fmla="*/ 1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00 w 21600"/>
                <a:gd name="T13" fmla="*/ 0 h 21600"/>
                <a:gd name="T14" fmla="*/ 20900 w 21600"/>
                <a:gd name="T15" fmla="*/ 69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871" y="4723"/>
                  </a:moveTo>
                  <a:cubicBezTo>
                    <a:pt x="3882" y="1768"/>
                    <a:pt x="7225" y="-1"/>
                    <a:pt x="10800" y="0"/>
                  </a:cubicBezTo>
                  <a:cubicBezTo>
                    <a:pt x="14374" y="0"/>
                    <a:pt x="17717" y="1768"/>
                    <a:pt x="19728" y="4723"/>
                  </a:cubicBezTo>
                  <a:cubicBezTo>
                    <a:pt x="17717" y="1768"/>
                    <a:pt x="14374" y="-1"/>
                    <a:pt x="10799" y="0"/>
                  </a:cubicBezTo>
                  <a:cubicBezTo>
                    <a:pt x="7225" y="0"/>
                    <a:pt x="3882" y="1768"/>
                    <a:pt x="1871" y="4723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5078" name="Text Box 22"/>
          <p:cNvSpPr txBox="1">
            <a:spLocks noChangeArrowheads="1"/>
          </p:cNvSpPr>
          <p:nvPr/>
        </p:nvSpPr>
        <p:spPr bwMode="auto">
          <a:xfrm>
            <a:off x="5969000" y="3962400"/>
            <a:ext cx="19812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>
                <a:solidFill>
                  <a:srgbClr val="333231"/>
                </a:solidFill>
              </a:rPr>
              <a:t>Démarche HQE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>
                <a:solidFill>
                  <a:srgbClr val="333231"/>
                </a:solidFill>
              </a:rPr>
              <a:t>Énergie renouvelable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>
                <a:solidFill>
                  <a:srgbClr val="333231"/>
                </a:solidFill>
              </a:rPr>
              <a:t>Gestion de l’eau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>
                <a:solidFill>
                  <a:srgbClr val="333231"/>
                </a:solidFill>
              </a:rPr>
              <a:t>Réduire l’impact du terrain de foot</a:t>
            </a:r>
          </a:p>
        </p:txBody>
      </p:sp>
      <p:sp>
        <p:nvSpPr>
          <p:cNvPr id="45079" name="Text Box 23"/>
          <p:cNvSpPr txBox="1">
            <a:spLocks noChangeArrowheads="1"/>
          </p:cNvSpPr>
          <p:nvPr/>
        </p:nvSpPr>
        <p:spPr bwMode="auto">
          <a:xfrm>
            <a:off x="1409700" y="4127500"/>
            <a:ext cx="34671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>
                <a:solidFill>
                  <a:srgbClr val="333231"/>
                </a:solidFill>
              </a:rPr>
              <a:t>Service Public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>
                <a:solidFill>
                  <a:srgbClr val="333231"/>
                </a:solidFill>
              </a:rPr>
              <a:t>Sport pour tous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>
                <a:solidFill>
                  <a:srgbClr val="333231"/>
                </a:solidFill>
              </a:rPr>
              <a:t>Moyen de cohésion </a:t>
            </a:r>
          </a:p>
          <a:p>
            <a:pPr>
              <a:spcBef>
                <a:spcPct val="50000"/>
              </a:spcBef>
            </a:pPr>
            <a:r>
              <a:rPr lang="fr-FR">
                <a:solidFill>
                  <a:srgbClr val="333231"/>
                </a:solidFill>
              </a:rPr>
              <a:t> sociale</a:t>
            </a:r>
          </a:p>
        </p:txBody>
      </p:sp>
      <p:sp>
        <p:nvSpPr>
          <p:cNvPr id="45080" name="Text Box 24"/>
          <p:cNvSpPr txBox="1">
            <a:spLocks noChangeArrowheads="1"/>
          </p:cNvSpPr>
          <p:nvPr/>
        </p:nvSpPr>
        <p:spPr bwMode="auto">
          <a:xfrm>
            <a:off x="2844800" y="1651000"/>
            <a:ext cx="34671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>
                <a:solidFill>
                  <a:srgbClr val="333231"/>
                </a:solidFill>
              </a:rPr>
              <a:t>Endettement de la commune et durée du remboursement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>
                <a:solidFill>
                  <a:srgbClr val="333231"/>
                </a:solidFill>
              </a:rPr>
              <a:t>Augmentation des impôts</a:t>
            </a:r>
          </a:p>
        </p:txBody>
      </p:sp>
      <p:sp>
        <p:nvSpPr>
          <p:cNvPr id="45081" name="Text Box 25"/>
          <p:cNvSpPr txBox="1">
            <a:spLocks noChangeArrowheads="1"/>
          </p:cNvSpPr>
          <p:nvPr/>
        </p:nvSpPr>
        <p:spPr bwMode="auto">
          <a:xfrm>
            <a:off x="838200" y="1739900"/>
            <a:ext cx="16510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/>
              <a:t>Légère augmentation des impôts mais des infrastructures mises à disposition du plus grand nombre</a:t>
            </a:r>
          </a:p>
        </p:txBody>
      </p:sp>
      <p:sp>
        <p:nvSpPr>
          <p:cNvPr id="45082" name="Text Box 26"/>
          <p:cNvSpPr txBox="1">
            <a:spLocks noChangeArrowheads="1"/>
          </p:cNvSpPr>
          <p:nvPr/>
        </p:nvSpPr>
        <p:spPr bwMode="auto">
          <a:xfrm>
            <a:off x="6896100" y="1346200"/>
            <a:ext cx="20701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/>
              <a:t>Un coût plus élevé  mais une durée de vie plus importante et des frais de fonctionnement réduits</a:t>
            </a:r>
          </a:p>
        </p:txBody>
      </p:sp>
      <p:sp>
        <p:nvSpPr>
          <p:cNvPr id="45083" name="Line 27"/>
          <p:cNvSpPr>
            <a:spLocks noChangeShapeType="1"/>
          </p:cNvSpPr>
          <p:nvPr/>
        </p:nvSpPr>
        <p:spPr bwMode="auto">
          <a:xfrm flipH="1">
            <a:off x="6184900" y="2501900"/>
            <a:ext cx="685800" cy="673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5084" name="Line 28"/>
          <p:cNvSpPr>
            <a:spLocks noChangeShapeType="1"/>
          </p:cNvSpPr>
          <p:nvPr/>
        </p:nvSpPr>
        <p:spPr bwMode="auto">
          <a:xfrm>
            <a:off x="2095500" y="2667000"/>
            <a:ext cx="889000" cy="520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5085" name="Text Box 29"/>
          <p:cNvSpPr txBox="1">
            <a:spLocks noChangeArrowheads="1"/>
          </p:cNvSpPr>
          <p:nvPr/>
        </p:nvSpPr>
        <p:spPr bwMode="auto">
          <a:xfrm>
            <a:off x="0" y="5054600"/>
            <a:ext cx="16383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/>
              <a:t>Des structures esthétiques, agréables et accessibles respectant les utilisateurs et leur santé.</a:t>
            </a:r>
          </a:p>
        </p:txBody>
      </p:sp>
      <p:sp>
        <p:nvSpPr>
          <p:cNvPr id="45086" name="Line 30"/>
          <p:cNvSpPr>
            <a:spLocks noChangeShapeType="1"/>
          </p:cNvSpPr>
          <p:nvPr/>
        </p:nvSpPr>
        <p:spPr bwMode="auto">
          <a:xfrm flipV="1">
            <a:off x="1447800" y="5753100"/>
            <a:ext cx="2933700" cy="660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pic>
        <p:nvPicPr>
          <p:cNvPr id="45091" name="Picture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9675" y="3086100"/>
            <a:ext cx="6805613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92" name="Text Box 36"/>
          <p:cNvSpPr txBox="1">
            <a:spLocks noChangeArrowheads="1"/>
          </p:cNvSpPr>
          <p:nvPr/>
        </p:nvSpPr>
        <p:spPr bwMode="auto">
          <a:xfrm>
            <a:off x="3554413" y="3770313"/>
            <a:ext cx="202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chemeClr val="bg2"/>
                </a:solidFill>
              </a:rPr>
              <a:t>DURABLE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509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5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5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5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5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5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5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5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5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  <p:bldP spid="45061" grpId="0" animBg="1"/>
      <p:bldP spid="45062" grpId="0" animBg="1"/>
      <p:bldP spid="45063" grpId="0"/>
      <p:bldP spid="45064" grpId="0"/>
      <p:bldP spid="45065" grpId="0"/>
      <p:bldP spid="45066" grpId="0"/>
      <p:bldP spid="45067" grpId="0"/>
      <p:bldP spid="45068" grpId="0"/>
      <p:bldP spid="45078" grpId="0"/>
      <p:bldP spid="45079" grpId="0"/>
      <p:bldP spid="45080" grpId="0"/>
      <p:bldP spid="45081" grpId="0"/>
      <p:bldP spid="45082" grpId="0"/>
      <p:bldP spid="45083" grpId="0" animBg="1"/>
      <p:bldP spid="45084" grpId="0" animBg="1"/>
      <p:bldP spid="45085" grpId="0"/>
      <p:bldP spid="45086" grpId="0" animBg="1"/>
      <p:bldP spid="450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print"/>
          <a:srcRect l="4375" t="13210" r="52153" b="8765"/>
          <a:stretch>
            <a:fillRect/>
          </a:stretch>
        </p:blipFill>
        <p:spPr bwMode="auto">
          <a:xfrm>
            <a:off x="1244600" y="-14444"/>
            <a:ext cx="6807200" cy="6872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AutoShape 9"/>
          <p:cNvSpPr>
            <a:spLocks noChangeArrowheads="1"/>
          </p:cNvSpPr>
          <p:nvPr/>
        </p:nvSpPr>
        <p:spPr bwMode="auto">
          <a:xfrm rot="-5400000">
            <a:off x="3725863" y="-3535363"/>
            <a:ext cx="1727200" cy="8797925"/>
          </a:xfrm>
          <a:prstGeom prst="flowChartProcess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vert="eaVert" lIns="0" tIns="0" rIns="0" bIns="0" anchor="ctr" anchorCtr="1"/>
          <a:lstStyle/>
          <a:p>
            <a:pPr eaLnBrk="0" hangingPunct="0"/>
            <a:r>
              <a:rPr lang="fr-FR" altLang="fr-FR" sz="2800" b="1" i="1">
                <a:solidFill>
                  <a:schemeClr val="tx2"/>
                </a:solidFill>
              </a:rPr>
              <a:t>  « Nous n’héritons pas la terre de nos parents, nous l’empruntons à nos enfants »</a:t>
            </a:r>
          </a:p>
        </p:txBody>
      </p:sp>
      <p:sp>
        <p:nvSpPr>
          <p:cNvPr id="30724" name="Text Box 10"/>
          <p:cNvSpPr txBox="1">
            <a:spLocks noChangeArrowheads="1"/>
          </p:cNvSpPr>
          <p:nvPr/>
        </p:nvSpPr>
        <p:spPr bwMode="auto">
          <a:xfrm>
            <a:off x="6080125" y="1427163"/>
            <a:ext cx="3063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C6C58C"/>
              </a:buClr>
              <a:buFont typeface="Wingdings" pitchFamily="2" charset="2"/>
              <a:buNone/>
            </a:pPr>
            <a:r>
              <a:rPr lang="fr-FR" altLang="fr-FR" sz="2000" i="1">
                <a:solidFill>
                  <a:schemeClr val="tx2"/>
                </a:solidFill>
              </a:rPr>
              <a:t>Antoine de Saint-Exupéry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08742"/>
            <a:ext cx="4445000" cy="330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875" y="3232150"/>
            <a:ext cx="39433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z="3600"/>
              <a:t>Le développement « classique »</a:t>
            </a:r>
            <a:br>
              <a:rPr lang="fr-FR" sz="3600"/>
            </a:br>
            <a:r>
              <a:rPr lang="fr-FR" sz="3600"/>
              <a:t>ECONOMIQUE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/>
              <a:t>Explosion démographique</a:t>
            </a:r>
          </a:p>
        </p:txBody>
      </p:sp>
      <p:sp>
        <p:nvSpPr>
          <p:cNvPr id="4101" name="Line 4"/>
          <p:cNvSpPr>
            <a:spLocks noChangeShapeType="1"/>
          </p:cNvSpPr>
          <p:nvPr/>
        </p:nvSpPr>
        <p:spPr bwMode="auto">
          <a:xfrm>
            <a:off x="2698750" y="2876550"/>
            <a:ext cx="12700" cy="29829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02" name="Line 5"/>
          <p:cNvSpPr>
            <a:spLocks noChangeShapeType="1"/>
          </p:cNvSpPr>
          <p:nvPr/>
        </p:nvSpPr>
        <p:spPr bwMode="auto">
          <a:xfrm>
            <a:off x="2686050" y="5859463"/>
            <a:ext cx="4206875" cy="1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876300" y="2686050"/>
            <a:ext cx="15414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/>
              <a:t>Population mondiale en milliards d’individus</a:t>
            </a:r>
          </a:p>
        </p:txBody>
      </p:sp>
      <p:grpSp>
        <p:nvGrpSpPr>
          <p:cNvPr id="4104" name="Group 11"/>
          <p:cNvGrpSpPr>
            <a:grpSpLocks/>
          </p:cNvGrpSpPr>
          <p:nvPr/>
        </p:nvGrpSpPr>
        <p:grpSpPr bwMode="auto">
          <a:xfrm>
            <a:off x="2844800" y="5818188"/>
            <a:ext cx="622300" cy="635000"/>
            <a:chOff x="4232" y="3856"/>
            <a:chExt cx="392" cy="400"/>
          </a:xfrm>
        </p:grpSpPr>
        <p:sp>
          <p:nvSpPr>
            <p:cNvPr id="4126" name="Line 12"/>
            <p:cNvSpPr>
              <a:spLocks noChangeShapeType="1"/>
            </p:cNvSpPr>
            <p:nvPr/>
          </p:nvSpPr>
          <p:spPr bwMode="auto">
            <a:xfrm>
              <a:off x="4416" y="38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27" name="Text Box 13"/>
            <p:cNvSpPr txBox="1">
              <a:spLocks noChangeArrowheads="1"/>
            </p:cNvSpPr>
            <p:nvPr/>
          </p:nvSpPr>
          <p:spPr bwMode="auto">
            <a:xfrm>
              <a:off x="4232" y="4064"/>
              <a:ext cx="3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/>
                <a:t>1900</a:t>
              </a:r>
            </a:p>
          </p:txBody>
        </p:sp>
      </p:grpSp>
      <p:grpSp>
        <p:nvGrpSpPr>
          <p:cNvPr id="4105" name="Group 17"/>
          <p:cNvGrpSpPr>
            <a:grpSpLocks/>
          </p:cNvGrpSpPr>
          <p:nvPr/>
        </p:nvGrpSpPr>
        <p:grpSpPr bwMode="auto">
          <a:xfrm>
            <a:off x="2133600" y="3111500"/>
            <a:ext cx="584200" cy="366713"/>
            <a:chOff x="800" y="1368"/>
            <a:chExt cx="368" cy="231"/>
          </a:xfrm>
        </p:grpSpPr>
        <p:sp>
          <p:nvSpPr>
            <p:cNvPr id="4124" name="Line 18"/>
            <p:cNvSpPr>
              <a:spLocks noChangeShapeType="1"/>
            </p:cNvSpPr>
            <p:nvPr/>
          </p:nvSpPr>
          <p:spPr bwMode="auto">
            <a:xfrm>
              <a:off x="1064" y="1456"/>
              <a:ext cx="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25" name="Text Box 19"/>
            <p:cNvSpPr txBox="1">
              <a:spLocks noChangeArrowheads="1"/>
            </p:cNvSpPr>
            <p:nvPr/>
          </p:nvSpPr>
          <p:spPr bwMode="auto">
            <a:xfrm>
              <a:off x="800" y="1368"/>
              <a:ext cx="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10</a:t>
              </a:r>
            </a:p>
          </p:txBody>
        </p:sp>
      </p:grpSp>
      <p:grpSp>
        <p:nvGrpSpPr>
          <p:cNvPr id="4106" name="Group 20"/>
          <p:cNvGrpSpPr>
            <a:grpSpLocks/>
          </p:cNvGrpSpPr>
          <p:nvPr/>
        </p:nvGrpSpPr>
        <p:grpSpPr bwMode="auto">
          <a:xfrm>
            <a:off x="2146300" y="5715000"/>
            <a:ext cx="584200" cy="366713"/>
            <a:chOff x="800" y="1368"/>
            <a:chExt cx="368" cy="231"/>
          </a:xfrm>
        </p:grpSpPr>
        <p:sp>
          <p:nvSpPr>
            <p:cNvPr id="4122" name="Line 21"/>
            <p:cNvSpPr>
              <a:spLocks noChangeShapeType="1"/>
            </p:cNvSpPr>
            <p:nvPr/>
          </p:nvSpPr>
          <p:spPr bwMode="auto">
            <a:xfrm>
              <a:off x="1064" y="1456"/>
              <a:ext cx="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23" name="Text Box 22"/>
            <p:cNvSpPr txBox="1">
              <a:spLocks noChangeArrowheads="1"/>
            </p:cNvSpPr>
            <p:nvPr/>
          </p:nvSpPr>
          <p:spPr bwMode="auto">
            <a:xfrm>
              <a:off x="800" y="1368"/>
              <a:ext cx="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0</a:t>
              </a:r>
            </a:p>
          </p:txBody>
        </p:sp>
      </p:grpSp>
      <p:grpSp>
        <p:nvGrpSpPr>
          <p:cNvPr id="4107" name="Group 44"/>
          <p:cNvGrpSpPr>
            <a:grpSpLocks/>
          </p:cNvGrpSpPr>
          <p:nvPr/>
        </p:nvGrpSpPr>
        <p:grpSpPr bwMode="auto">
          <a:xfrm>
            <a:off x="2133600" y="4127500"/>
            <a:ext cx="584200" cy="366713"/>
            <a:chOff x="800" y="1368"/>
            <a:chExt cx="368" cy="231"/>
          </a:xfrm>
        </p:grpSpPr>
        <p:sp>
          <p:nvSpPr>
            <p:cNvPr id="4120" name="Line 45"/>
            <p:cNvSpPr>
              <a:spLocks noChangeShapeType="1"/>
            </p:cNvSpPr>
            <p:nvPr/>
          </p:nvSpPr>
          <p:spPr bwMode="auto">
            <a:xfrm>
              <a:off x="1064" y="1456"/>
              <a:ext cx="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21" name="Text Box 46"/>
            <p:cNvSpPr txBox="1">
              <a:spLocks noChangeArrowheads="1"/>
            </p:cNvSpPr>
            <p:nvPr/>
          </p:nvSpPr>
          <p:spPr bwMode="auto">
            <a:xfrm>
              <a:off x="800" y="1368"/>
              <a:ext cx="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6</a:t>
              </a:r>
            </a:p>
          </p:txBody>
        </p:sp>
      </p:grpSp>
      <p:grpSp>
        <p:nvGrpSpPr>
          <p:cNvPr id="4108" name="Group 47"/>
          <p:cNvGrpSpPr>
            <a:grpSpLocks/>
          </p:cNvGrpSpPr>
          <p:nvPr/>
        </p:nvGrpSpPr>
        <p:grpSpPr bwMode="auto">
          <a:xfrm>
            <a:off x="2133600" y="5156200"/>
            <a:ext cx="584200" cy="366713"/>
            <a:chOff x="800" y="1368"/>
            <a:chExt cx="368" cy="231"/>
          </a:xfrm>
        </p:grpSpPr>
        <p:sp>
          <p:nvSpPr>
            <p:cNvPr id="4118" name="Line 48"/>
            <p:cNvSpPr>
              <a:spLocks noChangeShapeType="1"/>
            </p:cNvSpPr>
            <p:nvPr/>
          </p:nvSpPr>
          <p:spPr bwMode="auto">
            <a:xfrm>
              <a:off x="1064" y="1456"/>
              <a:ext cx="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9" name="Text Box 49"/>
            <p:cNvSpPr txBox="1">
              <a:spLocks noChangeArrowheads="1"/>
            </p:cNvSpPr>
            <p:nvPr/>
          </p:nvSpPr>
          <p:spPr bwMode="auto">
            <a:xfrm>
              <a:off x="800" y="1368"/>
              <a:ext cx="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2</a:t>
              </a:r>
            </a:p>
          </p:txBody>
        </p:sp>
      </p:grpSp>
      <p:sp>
        <p:nvSpPr>
          <p:cNvPr id="28722" name="Line 50"/>
          <p:cNvSpPr>
            <a:spLocks noChangeShapeType="1"/>
          </p:cNvSpPr>
          <p:nvPr/>
        </p:nvSpPr>
        <p:spPr bwMode="auto">
          <a:xfrm flipV="1">
            <a:off x="2730500" y="5357813"/>
            <a:ext cx="838200" cy="268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4110" name="Group 51"/>
          <p:cNvGrpSpPr>
            <a:grpSpLocks/>
          </p:cNvGrpSpPr>
          <p:nvPr/>
        </p:nvGrpSpPr>
        <p:grpSpPr bwMode="auto">
          <a:xfrm>
            <a:off x="6248400" y="5856288"/>
            <a:ext cx="622300" cy="635000"/>
            <a:chOff x="4232" y="3856"/>
            <a:chExt cx="392" cy="400"/>
          </a:xfrm>
        </p:grpSpPr>
        <p:sp>
          <p:nvSpPr>
            <p:cNvPr id="4116" name="Line 52"/>
            <p:cNvSpPr>
              <a:spLocks noChangeShapeType="1"/>
            </p:cNvSpPr>
            <p:nvPr/>
          </p:nvSpPr>
          <p:spPr bwMode="auto">
            <a:xfrm>
              <a:off x="4416" y="38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7" name="Text Box 53"/>
            <p:cNvSpPr txBox="1">
              <a:spLocks noChangeArrowheads="1"/>
            </p:cNvSpPr>
            <p:nvPr/>
          </p:nvSpPr>
          <p:spPr bwMode="auto">
            <a:xfrm>
              <a:off x="4232" y="4064"/>
              <a:ext cx="3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/>
                <a:t>2050</a:t>
              </a:r>
            </a:p>
          </p:txBody>
        </p:sp>
      </p:grpSp>
      <p:grpSp>
        <p:nvGrpSpPr>
          <p:cNvPr id="4111" name="Group 54"/>
          <p:cNvGrpSpPr>
            <a:grpSpLocks/>
          </p:cNvGrpSpPr>
          <p:nvPr/>
        </p:nvGrpSpPr>
        <p:grpSpPr bwMode="auto">
          <a:xfrm>
            <a:off x="5549900" y="5868988"/>
            <a:ext cx="622300" cy="635000"/>
            <a:chOff x="4232" y="3856"/>
            <a:chExt cx="392" cy="400"/>
          </a:xfrm>
        </p:grpSpPr>
        <p:sp>
          <p:nvSpPr>
            <p:cNvPr id="4114" name="Line 55"/>
            <p:cNvSpPr>
              <a:spLocks noChangeShapeType="1"/>
            </p:cNvSpPr>
            <p:nvPr/>
          </p:nvSpPr>
          <p:spPr bwMode="auto">
            <a:xfrm>
              <a:off x="4416" y="38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5" name="Text Box 56"/>
            <p:cNvSpPr txBox="1">
              <a:spLocks noChangeArrowheads="1"/>
            </p:cNvSpPr>
            <p:nvPr/>
          </p:nvSpPr>
          <p:spPr bwMode="auto">
            <a:xfrm>
              <a:off x="4232" y="4064"/>
              <a:ext cx="3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/>
                <a:t>2000</a:t>
              </a:r>
            </a:p>
          </p:txBody>
        </p:sp>
      </p:grpSp>
      <p:sp>
        <p:nvSpPr>
          <p:cNvPr id="28730" name="Line 58"/>
          <p:cNvSpPr>
            <a:spLocks noChangeShapeType="1"/>
          </p:cNvSpPr>
          <p:nvPr/>
        </p:nvSpPr>
        <p:spPr bwMode="auto">
          <a:xfrm flipH="1">
            <a:off x="5992813" y="3213100"/>
            <a:ext cx="547687" cy="976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8731" name="Line 59"/>
          <p:cNvSpPr>
            <a:spLocks noChangeShapeType="1"/>
          </p:cNvSpPr>
          <p:nvPr/>
        </p:nvSpPr>
        <p:spPr bwMode="auto">
          <a:xfrm flipV="1">
            <a:off x="3568700" y="4181475"/>
            <a:ext cx="2433638" cy="1177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22" grpId="0" animBg="1"/>
      <p:bldP spid="28730" grpId="0" animBg="1"/>
      <p:bldP spid="287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z="3600"/>
              <a:t>Le développement « classique »</a:t>
            </a:r>
            <a:br>
              <a:rPr lang="fr-FR" sz="3600"/>
            </a:br>
            <a:r>
              <a:rPr lang="fr-FR" sz="2800"/>
              <a:t>ECONOMIQUE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8007350" cy="838200"/>
          </a:xfrm>
        </p:spPr>
        <p:txBody>
          <a:bodyPr/>
          <a:lstStyle/>
          <a:p>
            <a:pPr eaLnBrk="1" hangingPunct="1">
              <a:defRPr/>
            </a:pPr>
            <a:r>
              <a:rPr lang="fr-FR"/>
              <a:t>Exploitation des ressources naturelles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3746500"/>
            <a:ext cx="3678238" cy="2949575"/>
            <a:chOff x="0" y="2360"/>
            <a:chExt cx="2317" cy="1858"/>
          </a:xfrm>
        </p:grpSpPr>
        <p:sp>
          <p:nvSpPr>
            <p:cNvPr id="5131" name="Text Box 32"/>
            <p:cNvSpPr txBox="1">
              <a:spLocks noChangeArrowheads="1"/>
            </p:cNvSpPr>
            <p:nvPr/>
          </p:nvSpPr>
          <p:spPr bwMode="auto">
            <a:xfrm>
              <a:off x="488" y="2360"/>
              <a:ext cx="9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/>
                <a:t>PETROLE</a:t>
              </a:r>
            </a:p>
          </p:txBody>
        </p:sp>
        <p:pic>
          <p:nvPicPr>
            <p:cNvPr id="5132" name="Picture 3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670"/>
              <a:ext cx="2317" cy="1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5930900" y="4098925"/>
            <a:ext cx="3213100" cy="2759075"/>
            <a:chOff x="3736" y="2582"/>
            <a:chExt cx="2024" cy="1738"/>
          </a:xfrm>
        </p:grpSpPr>
        <p:sp>
          <p:nvSpPr>
            <p:cNvPr id="5129" name="Text Box 34"/>
            <p:cNvSpPr txBox="1">
              <a:spLocks noChangeArrowheads="1"/>
            </p:cNvSpPr>
            <p:nvPr/>
          </p:nvSpPr>
          <p:spPr bwMode="auto">
            <a:xfrm>
              <a:off x="4424" y="4089"/>
              <a:ext cx="9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/>
                <a:t>POISSON</a:t>
              </a:r>
            </a:p>
          </p:txBody>
        </p:sp>
        <p:pic>
          <p:nvPicPr>
            <p:cNvPr id="5130" name="Picture 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6" y="2582"/>
              <a:ext cx="2024" cy="1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2863850" y="2074863"/>
            <a:ext cx="3424238" cy="2965450"/>
            <a:chOff x="1804" y="1587"/>
            <a:chExt cx="2157" cy="1868"/>
          </a:xfrm>
        </p:grpSpPr>
        <p:sp>
          <p:nvSpPr>
            <p:cNvPr id="5127" name="Text Box 33"/>
            <p:cNvSpPr txBox="1">
              <a:spLocks noChangeArrowheads="1"/>
            </p:cNvSpPr>
            <p:nvPr/>
          </p:nvSpPr>
          <p:spPr bwMode="auto">
            <a:xfrm>
              <a:off x="2536" y="3224"/>
              <a:ext cx="9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BOIS</a:t>
              </a:r>
            </a:p>
          </p:txBody>
        </p:sp>
        <p:pic>
          <p:nvPicPr>
            <p:cNvPr id="5128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04" y="1587"/>
              <a:ext cx="2157" cy="1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1371600"/>
            <a:ext cx="8007350" cy="838200"/>
          </a:xfrm>
        </p:spPr>
        <p:txBody>
          <a:bodyPr/>
          <a:lstStyle/>
          <a:p>
            <a:pPr eaLnBrk="1" hangingPunct="1">
              <a:defRPr/>
            </a:pPr>
            <a:r>
              <a:rPr lang="fr-FR"/>
              <a:t>Des conséquences sur l’environnement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0" y="1955800"/>
            <a:ext cx="3616325" cy="2416175"/>
            <a:chOff x="0" y="1424"/>
            <a:chExt cx="2054" cy="1372"/>
          </a:xfrm>
        </p:grpSpPr>
        <p:pic>
          <p:nvPicPr>
            <p:cNvPr id="6158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424"/>
              <a:ext cx="2054" cy="1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9" name="Text Box 3"/>
            <p:cNvSpPr txBox="1">
              <a:spLocks noChangeArrowheads="1"/>
            </p:cNvSpPr>
            <p:nvPr/>
          </p:nvSpPr>
          <p:spPr bwMode="auto">
            <a:xfrm>
              <a:off x="0" y="1464"/>
              <a:ext cx="1976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Réchauffement climatique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117975" y="1922463"/>
            <a:ext cx="3903663" cy="2403475"/>
            <a:chOff x="3626" y="1363"/>
            <a:chExt cx="2134" cy="1314"/>
          </a:xfrm>
        </p:grpSpPr>
        <p:pic>
          <p:nvPicPr>
            <p:cNvPr id="6156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26" y="1363"/>
              <a:ext cx="2134" cy="1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7" name="Text Box 5"/>
            <p:cNvSpPr txBox="1">
              <a:spLocks noChangeArrowheads="1"/>
            </p:cNvSpPr>
            <p:nvPr/>
          </p:nvSpPr>
          <p:spPr bwMode="auto">
            <a:xfrm>
              <a:off x="4832" y="2384"/>
              <a:ext cx="92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/>
                <a:t>Bio diversité</a:t>
              </a:r>
            </a:p>
          </p:txBody>
        </p:sp>
      </p:grpSp>
      <p:sp>
        <p:nvSpPr>
          <p:cNvPr id="46087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0" y="206375"/>
            <a:ext cx="9144000" cy="14319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fr-FR" sz="3600"/>
              <a:t>Le développement « classique »</a:t>
            </a:r>
            <a:br>
              <a:rPr lang="fr-FR" sz="3600"/>
            </a:br>
            <a:r>
              <a:rPr lang="fr-FR" sz="2800"/>
              <a:t>ECONOMIQUE</a:t>
            </a: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47700" y="4292600"/>
            <a:ext cx="3884613" cy="2565400"/>
            <a:chOff x="3496" y="2784"/>
            <a:chExt cx="2168" cy="1432"/>
          </a:xfrm>
        </p:grpSpPr>
        <p:pic>
          <p:nvPicPr>
            <p:cNvPr id="6154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96" y="2811"/>
              <a:ext cx="2108" cy="1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4224" y="2784"/>
              <a:ext cx="1440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>
                  <a:solidFill>
                    <a:srgbClr val="FFFFFF"/>
                  </a:solidFill>
                </a:rPr>
                <a:t>Gestion des déchets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4927600" y="4265613"/>
            <a:ext cx="3976688" cy="2592387"/>
            <a:chOff x="1416" y="2959"/>
            <a:chExt cx="2088" cy="1361"/>
          </a:xfrm>
        </p:grpSpPr>
        <p:pic>
          <p:nvPicPr>
            <p:cNvPr id="6152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16" y="2959"/>
              <a:ext cx="2032" cy="1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3" name="Text Box 4"/>
            <p:cNvSpPr txBox="1">
              <a:spLocks noChangeArrowheads="1"/>
            </p:cNvSpPr>
            <p:nvPr/>
          </p:nvSpPr>
          <p:spPr bwMode="auto">
            <a:xfrm>
              <a:off x="1952" y="4089"/>
              <a:ext cx="1552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/>
                <a:t>Ressources en eau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z="4000" dirty="0"/>
              <a:t>Le concept de développement «DURABLE »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fr-FR" sz="2000" dirty="0">
                <a:effectLst/>
              </a:rPr>
              <a:t>Le "</a:t>
            </a:r>
            <a:r>
              <a:rPr lang="fr-FR" sz="2000" b="1" dirty="0">
                <a:effectLst/>
              </a:rPr>
              <a:t>développement durable</a:t>
            </a:r>
            <a:r>
              <a:rPr lang="fr-FR" sz="2000" dirty="0">
                <a:effectLst/>
              </a:rPr>
              <a:t>" est, selon la définition proposée en 1987 par la Commission mondiale sur l’environnement et le développement (Rapport Brundtland) 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fr-FR" sz="3600" i="1" dirty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fr-FR" sz="3600" b="1" i="1" dirty="0">
                <a:effectLst/>
              </a:rPr>
              <a:t>« Un développement qui répond aux besoins des générations du présent sans compromettre la capacité des générations futures à répondre aux leurs »</a:t>
            </a:r>
            <a:endParaRPr lang="fr-FR" sz="2800" i="1" dirty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fr-FR" sz="2800" dirty="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57200" y="3048000"/>
            <a:ext cx="8356600" cy="3175000"/>
          </a:xfrm>
          <a:prstGeom prst="rect">
            <a:avLst/>
          </a:prstGeom>
          <a:solidFill>
            <a:schemeClr val="accent1">
              <a:alpha val="30196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z="4000"/>
              <a:t>Le concept de développement «DURABLE »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fr-FR" sz="2400" dirty="0">
                <a:effectLst/>
              </a:rPr>
              <a:t>Le "</a:t>
            </a:r>
            <a:r>
              <a:rPr lang="fr-FR" sz="2400" b="1" dirty="0">
                <a:effectLst/>
              </a:rPr>
              <a:t>développement durable</a:t>
            </a:r>
            <a:r>
              <a:rPr lang="fr-FR" sz="2400" dirty="0">
                <a:effectLst/>
              </a:rPr>
              <a:t>" c’est donc améliorer les conditions d’existences des communautés humaines tout en restant dans les limites de la capacité des écosystèmes à fournir des ressources et à supporter les effets négatifs des pollutions.</a:t>
            </a:r>
          </a:p>
          <a:p>
            <a:pPr eaLnBrk="1" hangingPunct="1">
              <a:lnSpc>
                <a:spcPct val="90000"/>
              </a:lnSpc>
              <a:defRPr/>
            </a:pPr>
            <a:endParaRPr lang="fr-FR" sz="2400" dirty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400" dirty="0">
                <a:effectLst/>
              </a:rPr>
              <a:t>2 outils méthodologiques :</a:t>
            </a:r>
          </a:p>
          <a:p>
            <a:pPr eaLnBrk="1" hangingPunct="1">
              <a:lnSpc>
                <a:spcPct val="90000"/>
              </a:lnSpc>
              <a:defRPr/>
            </a:pPr>
            <a:endParaRPr lang="fr-FR" sz="2400" dirty="0">
              <a:effectLst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3600" dirty="0">
                <a:effectLst/>
              </a:rPr>
              <a:t>L’empreinte écologique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3600" dirty="0">
                <a:effectLst/>
              </a:rPr>
              <a:t>L’indice de développement humain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85175" cy="822325"/>
          </a:xfrm>
        </p:spPr>
        <p:txBody>
          <a:bodyPr/>
          <a:lstStyle/>
          <a:p>
            <a:pPr eaLnBrk="1" hangingPunct="1">
              <a:defRPr/>
            </a:pPr>
            <a:r>
              <a:rPr lang="fr-FR"/>
              <a:t>EMPREINTE ECOLOGIQUE</a:t>
            </a:r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173038" y="1812925"/>
            <a:ext cx="8794750" cy="488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09" name="Rectangle 13"/>
          <p:cNvSpPr>
            <a:spLocks noGrp="1" noRot="1" noChangeArrowheads="1"/>
          </p:cNvSpPr>
          <p:nvPr>
            <p:ph type="body" idx="1"/>
          </p:nvPr>
        </p:nvSpPr>
        <p:spPr>
          <a:xfrm>
            <a:off x="379413" y="706438"/>
            <a:ext cx="8007350" cy="1054100"/>
          </a:xfrm>
        </p:spPr>
        <p:txBody>
          <a:bodyPr/>
          <a:lstStyle/>
          <a:p>
            <a:pPr eaLnBrk="1" hangingPunct="1">
              <a:defRPr/>
            </a:pPr>
            <a:r>
              <a:rPr lang="fr-FR" sz="2800"/>
              <a:t>Surface de territoire nécessaire à une population pour maintenir son niveau de vie</a:t>
            </a:r>
          </a:p>
        </p:txBody>
      </p:sp>
      <p:pic>
        <p:nvPicPr>
          <p:cNvPr id="29715" name="Picture 19" descr="j04331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1438" y="2828925"/>
            <a:ext cx="4240212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7" name="Picture 21" descr="j03443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9975" y="1879600"/>
            <a:ext cx="1036638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8" name="Picture 22" descr="na01591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2375" y="4991100"/>
            <a:ext cx="1520825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9" name="Picture 23" descr="j03465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6450" y="3138488"/>
            <a:ext cx="1003300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0" name="Picture 24" descr="j028179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83550" y="1849438"/>
            <a:ext cx="106045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1" name="Picture 25" descr="j023954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5100" y="4086225"/>
            <a:ext cx="15779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2" name="Picture 26" descr="j029798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3200" y="3484563"/>
            <a:ext cx="1573213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4" name="Picture 28" descr="j031909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20763" y="2078038"/>
            <a:ext cx="2087562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5" name="Picture 29" descr="j041250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3327400"/>
            <a:ext cx="179705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6" name="Picture 30" descr="j042606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49400" y="5207000"/>
            <a:ext cx="8953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99" name="Picture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6863" y="4094163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/>
              <a:t>EMPREINTE ECOLOGIQUE</a:t>
            </a:r>
          </a:p>
        </p:txBody>
      </p:sp>
      <p:sp>
        <p:nvSpPr>
          <p:cNvPr id="10244" name="Line 3"/>
          <p:cNvSpPr>
            <a:spLocks noChangeShapeType="1"/>
          </p:cNvSpPr>
          <p:nvPr/>
        </p:nvSpPr>
        <p:spPr bwMode="auto">
          <a:xfrm>
            <a:off x="1619250" y="1484313"/>
            <a:ext cx="0" cy="43926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0245" name="Group 28"/>
          <p:cNvGrpSpPr>
            <a:grpSpLocks/>
          </p:cNvGrpSpPr>
          <p:nvPr/>
        </p:nvGrpSpPr>
        <p:grpSpPr bwMode="auto">
          <a:xfrm>
            <a:off x="1619250" y="5876925"/>
            <a:ext cx="5616575" cy="655638"/>
            <a:chOff x="1020" y="3702"/>
            <a:chExt cx="3538" cy="413"/>
          </a:xfrm>
        </p:grpSpPr>
        <p:sp>
          <p:nvSpPr>
            <p:cNvPr id="10269" name="Line 4"/>
            <p:cNvSpPr>
              <a:spLocks noChangeShapeType="1"/>
            </p:cNvSpPr>
            <p:nvPr/>
          </p:nvSpPr>
          <p:spPr bwMode="auto">
            <a:xfrm>
              <a:off x="1020" y="3702"/>
              <a:ext cx="353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270" name="Text Box 9"/>
            <p:cNvSpPr txBox="1">
              <a:spLocks noChangeArrowheads="1"/>
            </p:cNvSpPr>
            <p:nvPr/>
          </p:nvSpPr>
          <p:spPr bwMode="auto">
            <a:xfrm>
              <a:off x="1700" y="3884"/>
              <a:ext cx="28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/>
                <a:t>EMPREINTE ECOLOGIQUE</a:t>
              </a:r>
            </a:p>
          </p:txBody>
        </p:sp>
      </p:grpSp>
      <p:sp>
        <p:nvSpPr>
          <p:cNvPr id="10246" name="Text Box 10"/>
          <p:cNvSpPr txBox="1">
            <a:spLocks noChangeArrowheads="1"/>
          </p:cNvSpPr>
          <p:nvPr/>
        </p:nvSpPr>
        <p:spPr bwMode="auto">
          <a:xfrm>
            <a:off x="0" y="1484313"/>
            <a:ext cx="165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HECTARES par habitants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1763713" y="1916113"/>
            <a:ext cx="1368425" cy="3959225"/>
            <a:chOff x="1111" y="1207"/>
            <a:chExt cx="862" cy="2494"/>
          </a:xfrm>
        </p:grpSpPr>
        <p:sp>
          <p:nvSpPr>
            <p:cNvPr id="10266" name="Rectangle 6"/>
            <p:cNvSpPr>
              <a:spLocks noChangeArrowheads="1"/>
            </p:cNvSpPr>
            <p:nvPr/>
          </p:nvSpPr>
          <p:spPr bwMode="auto">
            <a:xfrm>
              <a:off x="1111" y="1207"/>
              <a:ext cx="862" cy="24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67" name="Text Box 11"/>
            <p:cNvSpPr txBox="1">
              <a:spLocks noChangeArrowheads="1"/>
            </p:cNvSpPr>
            <p:nvPr/>
          </p:nvSpPr>
          <p:spPr bwMode="auto">
            <a:xfrm>
              <a:off x="1111" y="1298"/>
              <a:ext cx="8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11</a:t>
              </a:r>
            </a:p>
          </p:txBody>
        </p:sp>
        <p:sp>
          <p:nvSpPr>
            <p:cNvPr id="10268" name="Text Box 20"/>
            <p:cNvSpPr txBox="1">
              <a:spLocks noChangeArrowheads="1"/>
            </p:cNvSpPr>
            <p:nvPr/>
          </p:nvSpPr>
          <p:spPr bwMode="auto">
            <a:xfrm>
              <a:off x="1247" y="2160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USA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492500" y="3357563"/>
            <a:ext cx="1368425" cy="2519362"/>
            <a:chOff x="2108" y="2115"/>
            <a:chExt cx="862" cy="1587"/>
          </a:xfrm>
        </p:grpSpPr>
        <p:sp>
          <p:nvSpPr>
            <p:cNvPr id="10263" name="Rectangle 7"/>
            <p:cNvSpPr>
              <a:spLocks noChangeArrowheads="1"/>
            </p:cNvSpPr>
            <p:nvPr/>
          </p:nvSpPr>
          <p:spPr bwMode="auto">
            <a:xfrm>
              <a:off x="2108" y="2115"/>
              <a:ext cx="862" cy="15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64" name="Text Box 12"/>
            <p:cNvSpPr txBox="1">
              <a:spLocks noChangeArrowheads="1"/>
            </p:cNvSpPr>
            <p:nvPr/>
          </p:nvSpPr>
          <p:spPr bwMode="auto">
            <a:xfrm>
              <a:off x="2108" y="2160"/>
              <a:ext cx="8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7</a:t>
              </a:r>
            </a:p>
          </p:txBody>
        </p:sp>
        <p:sp>
          <p:nvSpPr>
            <p:cNvPr id="10265" name="Text Box 21"/>
            <p:cNvSpPr txBox="1">
              <a:spLocks noChangeArrowheads="1"/>
            </p:cNvSpPr>
            <p:nvPr/>
          </p:nvSpPr>
          <p:spPr bwMode="auto">
            <a:xfrm>
              <a:off x="2109" y="2568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EUROPE</a:t>
              </a:r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5219700" y="5157788"/>
            <a:ext cx="1368425" cy="725487"/>
            <a:chOff x="3288" y="3249"/>
            <a:chExt cx="862" cy="45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>
              <a:off x="3288" y="3430"/>
              <a:ext cx="862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61" name="Text Box 13"/>
            <p:cNvSpPr txBox="1">
              <a:spLocks noChangeArrowheads="1"/>
            </p:cNvSpPr>
            <p:nvPr/>
          </p:nvSpPr>
          <p:spPr bwMode="auto">
            <a:xfrm>
              <a:off x="3333" y="3475"/>
              <a:ext cx="8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1,2</a:t>
              </a:r>
            </a:p>
          </p:txBody>
        </p:sp>
        <p:sp>
          <p:nvSpPr>
            <p:cNvPr id="10262" name="Text Box 22"/>
            <p:cNvSpPr txBox="1">
              <a:spLocks noChangeArrowheads="1"/>
            </p:cNvSpPr>
            <p:nvPr/>
          </p:nvSpPr>
          <p:spPr bwMode="auto">
            <a:xfrm>
              <a:off x="3288" y="3249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AFRIQUE</a:t>
              </a:r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466725" y="4581525"/>
            <a:ext cx="8858250" cy="438150"/>
            <a:chOff x="294" y="2886"/>
            <a:chExt cx="5580" cy="276"/>
          </a:xfrm>
        </p:grpSpPr>
        <p:sp>
          <p:nvSpPr>
            <p:cNvPr id="10257" name="Text Box 14"/>
            <p:cNvSpPr txBox="1">
              <a:spLocks noChangeArrowheads="1"/>
            </p:cNvSpPr>
            <p:nvPr/>
          </p:nvSpPr>
          <p:spPr bwMode="auto">
            <a:xfrm>
              <a:off x="294" y="2931"/>
              <a:ext cx="8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>
                  <a:solidFill>
                    <a:srgbClr val="E65E54"/>
                  </a:solidFill>
                </a:rPr>
                <a:t>2,9</a:t>
              </a:r>
            </a:p>
          </p:txBody>
        </p:sp>
        <p:sp>
          <p:nvSpPr>
            <p:cNvPr id="10258" name="Line 5"/>
            <p:cNvSpPr>
              <a:spLocks noChangeShapeType="1"/>
            </p:cNvSpPr>
            <p:nvPr/>
          </p:nvSpPr>
          <p:spPr bwMode="auto">
            <a:xfrm>
              <a:off x="1020" y="3067"/>
              <a:ext cx="3039" cy="0"/>
            </a:xfrm>
            <a:prstGeom prst="line">
              <a:avLst/>
            </a:prstGeom>
            <a:noFill/>
            <a:ln w="57150">
              <a:solidFill>
                <a:srgbClr val="E65E54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259" name="Text Box 18"/>
            <p:cNvSpPr txBox="1">
              <a:spLocks noChangeArrowheads="1"/>
            </p:cNvSpPr>
            <p:nvPr/>
          </p:nvSpPr>
          <p:spPr bwMode="auto">
            <a:xfrm>
              <a:off x="4014" y="2886"/>
              <a:ext cx="18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2000" b="1" i="1">
                  <a:solidFill>
                    <a:srgbClr val="E65E54"/>
                  </a:solidFill>
                </a:rPr>
                <a:t>Empreinte moyenne</a:t>
              </a:r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466725" y="4941888"/>
            <a:ext cx="8677275" cy="396875"/>
            <a:chOff x="294" y="3113"/>
            <a:chExt cx="5466" cy="250"/>
          </a:xfrm>
        </p:grpSpPr>
        <p:sp>
          <p:nvSpPr>
            <p:cNvPr id="10254" name="Text Box 15"/>
            <p:cNvSpPr txBox="1">
              <a:spLocks noChangeArrowheads="1"/>
            </p:cNvSpPr>
            <p:nvPr/>
          </p:nvSpPr>
          <p:spPr bwMode="auto">
            <a:xfrm>
              <a:off x="294" y="3113"/>
              <a:ext cx="8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>
                  <a:solidFill>
                    <a:srgbClr val="47ADEB"/>
                  </a:solidFill>
                </a:rPr>
                <a:t>1,9</a:t>
              </a:r>
            </a:p>
          </p:txBody>
        </p:sp>
        <p:sp>
          <p:nvSpPr>
            <p:cNvPr id="10255" name="Line 16"/>
            <p:cNvSpPr>
              <a:spLocks noChangeShapeType="1"/>
            </p:cNvSpPr>
            <p:nvPr/>
          </p:nvSpPr>
          <p:spPr bwMode="auto">
            <a:xfrm>
              <a:off x="1020" y="3249"/>
              <a:ext cx="3039" cy="0"/>
            </a:xfrm>
            <a:prstGeom prst="line">
              <a:avLst/>
            </a:prstGeom>
            <a:noFill/>
            <a:ln w="57150">
              <a:solidFill>
                <a:srgbClr val="47ADEB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256" name="Text Box 19"/>
            <p:cNvSpPr txBox="1">
              <a:spLocks noChangeArrowheads="1"/>
            </p:cNvSpPr>
            <p:nvPr/>
          </p:nvSpPr>
          <p:spPr bwMode="auto">
            <a:xfrm>
              <a:off x="4014" y="3113"/>
              <a:ext cx="174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2000" b="1" i="1">
                  <a:solidFill>
                    <a:srgbClr val="47ADEB"/>
                  </a:solidFill>
                </a:rPr>
                <a:t>Surface disponible</a:t>
              </a:r>
            </a:p>
          </p:txBody>
        </p:sp>
      </p:grpSp>
      <p:pic>
        <p:nvPicPr>
          <p:cNvPr id="32797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6588" y="1223963"/>
            <a:ext cx="10382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8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6325" y="2514600"/>
            <a:ext cx="109855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4798E-6 L -3.61111E-6 0.039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/>
              <a:t>EMPREINTE ECOLOGIQUE</a:t>
            </a: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1619250" y="1484313"/>
            <a:ext cx="0" cy="43926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1619250" y="5876925"/>
            <a:ext cx="5616575" cy="655638"/>
            <a:chOff x="1020" y="3702"/>
            <a:chExt cx="3538" cy="413"/>
          </a:xfrm>
        </p:grpSpPr>
        <p:sp>
          <p:nvSpPr>
            <p:cNvPr id="11287" name="Line 5"/>
            <p:cNvSpPr>
              <a:spLocks noChangeShapeType="1"/>
            </p:cNvSpPr>
            <p:nvPr/>
          </p:nvSpPr>
          <p:spPr bwMode="auto">
            <a:xfrm>
              <a:off x="1020" y="3702"/>
              <a:ext cx="353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288" name="Text Box 6"/>
            <p:cNvSpPr txBox="1">
              <a:spLocks noChangeArrowheads="1"/>
            </p:cNvSpPr>
            <p:nvPr/>
          </p:nvSpPr>
          <p:spPr bwMode="auto">
            <a:xfrm>
              <a:off x="1700" y="3884"/>
              <a:ext cx="28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/>
                <a:t>EMPREINTE ECOLOGIQUE</a:t>
              </a:r>
            </a:p>
          </p:txBody>
        </p:sp>
      </p:grp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0" y="1484313"/>
            <a:ext cx="165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HECTARES par habitants</a:t>
            </a:r>
          </a:p>
        </p:txBody>
      </p:sp>
      <p:grpSp>
        <p:nvGrpSpPr>
          <p:cNvPr id="11270" name="Group 8"/>
          <p:cNvGrpSpPr>
            <a:grpSpLocks/>
          </p:cNvGrpSpPr>
          <p:nvPr/>
        </p:nvGrpSpPr>
        <p:grpSpPr bwMode="auto">
          <a:xfrm>
            <a:off x="1763713" y="1916113"/>
            <a:ext cx="1368425" cy="3959225"/>
            <a:chOff x="1111" y="1207"/>
            <a:chExt cx="862" cy="2494"/>
          </a:xfrm>
        </p:grpSpPr>
        <p:sp>
          <p:nvSpPr>
            <p:cNvPr id="11284" name="Rectangle 9"/>
            <p:cNvSpPr>
              <a:spLocks noChangeArrowheads="1"/>
            </p:cNvSpPr>
            <p:nvPr/>
          </p:nvSpPr>
          <p:spPr bwMode="auto">
            <a:xfrm>
              <a:off x="1111" y="1207"/>
              <a:ext cx="862" cy="24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5" name="Text Box 10"/>
            <p:cNvSpPr txBox="1">
              <a:spLocks noChangeArrowheads="1"/>
            </p:cNvSpPr>
            <p:nvPr/>
          </p:nvSpPr>
          <p:spPr bwMode="auto">
            <a:xfrm>
              <a:off x="1111" y="1298"/>
              <a:ext cx="8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11</a:t>
              </a:r>
            </a:p>
          </p:txBody>
        </p:sp>
        <p:sp>
          <p:nvSpPr>
            <p:cNvPr id="11286" name="Text Box 11"/>
            <p:cNvSpPr txBox="1">
              <a:spLocks noChangeArrowheads="1"/>
            </p:cNvSpPr>
            <p:nvPr/>
          </p:nvSpPr>
          <p:spPr bwMode="auto">
            <a:xfrm>
              <a:off x="1247" y="2160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USA</a:t>
              </a:r>
            </a:p>
          </p:txBody>
        </p:sp>
      </p:grpSp>
      <p:grpSp>
        <p:nvGrpSpPr>
          <p:cNvPr id="11271" name="Group 12"/>
          <p:cNvGrpSpPr>
            <a:grpSpLocks/>
          </p:cNvGrpSpPr>
          <p:nvPr/>
        </p:nvGrpSpPr>
        <p:grpSpPr bwMode="auto">
          <a:xfrm>
            <a:off x="3492500" y="3357563"/>
            <a:ext cx="1368425" cy="2519362"/>
            <a:chOff x="2108" y="2115"/>
            <a:chExt cx="862" cy="1587"/>
          </a:xfrm>
        </p:grpSpPr>
        <p:sp>
          <p:nvSpPr>
            <p:cNvPr id="11281" name="Rectangle 13"/>
            <p:cNvSpPr>
              <a:spLocks noChangeArrowheads="1"/>
            </p:cNvSpPr>
            <p:nvPr/>
          </p:nvSpPr>
          <p:spPr bwMode="auto">
            <a:xfrm>
              <a:off x="2108" y="2115"/>
              <a:ext cx="862" cy="15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2" name="Text Box 14"/>
            <p:cNvSpPr txBox="1">
              <a:spLocks noChangeArrowheads="1"/>
            </p:cNvSpPr>
            <p:nvPr/>
          </p:nvSpPr>
          <p:spPr bwMode="auto">
            <a:xfrm>
              <a:off x="2108" y="2160"/>
              <a:ext cx="8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7</a:t>
              </a:r>
            </a:p>
          </p:txBody>
        </p:sp>
        <p:sp>
          <p:nvSpPr>
            <p:cNvPr id="11283" name="Text Box 15"/>
            <p:cNvSpPr txBox="1">
              <a:spLocks noChangeArrowheads="1"/>
            </p:cNvSpPr>
            <p:nvPr/>
          </p:nvSpPr>
          <p:spPr bwMode="auto">
            <a:xfrm>
              <a:off x="2109" y="2568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EUROPE</a:t>
              </a:r>
            </a:p>
          </p:txBody>
        </p:sp>
      </p:grpSp>
      <p:grpSp>
        <p:nvGrpSpPr>
          <p:cNvPr id="11272" name="Group 16"/>
          <p:cNvGrpSpPr>
            <a:grpSpLocks/>
          </p:cNvGrpSpPr>
          <p:nvPr/>
        </p:nvGrpSpPr>
        <p:grpSpPr bwMode="auto">
          <a:xfrm>
            <a:off x="5219700" y="5157788"/>
            <a:ext cx="1368425" cy="725487"/>
            <a:chOff x="3288" y="3249"/>
            <a:chExt cx="862" cy="457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>
              <a:off x="3288" y="3430"/>
              <a:ext cx="862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9" name="Text Box 18"/>
            <p:cNvSpPr txBox="1">
              <a:spLocks noChangeArrowheads="1"/>
            </p:cNvSpPr>
            <p:nvPr/>
          </p:nvSpPr>
          <p:spPr bwMode="auto">
            <a:xfrm>
              <a:off x="3333" y="3475"/>
              <a:ext cx="8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1,2</a:t>
              </a:r>
            </a:p>
          </p:txBody>
        </p:sp>
        <p:sp>
          <p:nvSpPr>
            <p:cNvPr id="11280" name="Text Box 19"/>
            <p:cNvSpPr txBox="1">
              <a:spLocks noChangeArrowheads="1"/>
            </p:cNvSpPr>
            <p:nvPr/>
          </p:nvSpPr>
          <p:spPr bwMode="auto">
            <a:xfrm>
              <a:off x="3288" y="3249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/>
                <a:t>AFRIQUE</a:t>
              </a:r>
            </a:p>
          </p:txBody>
        </p:sp>
      </p:grpSp>
      <p:sp>
        <p:nvSpPr>
          <p:cNvPr id="11273" name="Text Box 25"/>
          <p:cNvSpPr txBox="1">
            <a:spLocks noChangeArrowheads="1"/>
          </p:cNvSpPr>
          <p:nvPr/>
        </p:nvSpPr>
        <p:spPr bwMode="auto">
          <a:xfrm>
            <a:off x="466725" y="4941888"/>
            <a:ext cx="1366838" cy="36671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47ADEB"/>
                </a:solidFill>
              </a:rPr>
              <a:t>1,9</a:t>
            </a:r>
          </a:p>
        </p:txBody>
      </p:sp>
      <p:sp>
        <p:nvSpPr>
          <p:cNvPr id="11274" name="Line 26"/>
          <p:cNvSpPr>
            <a:spLocks noChangeShapeType="1"/>
          </p:cNvSpPr>
          <p:nvPr/>
        </p:nvSpPr>
        <p:spPr bwMode="auto">
          <a:xfrm>
            <a:off x="1619250" y="5157788"/>
            <a:ext cx="4824413" cy="0"/>
          </a:xfrm>
          <a:prstGeom prst="line">
            <a:avLst/>
          </a:prstGeom>
          <a:noFill/>
          <a:ln w="76200">
            <a:solidFill>
              <a:srgbClr val="47ADEB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5" name="Text Box 27"/>
          <p:cNvSpPr txBox="1">
            <a:spLocks noChangeArrowheads="1"/>
          </p:cNvSpPr>
          <p:nvPr/>
        </p:nvSpPr>
        <p:spPr bwMode="auto">
          <a:xfrm>
            <a:off x="6372225" y="5068888"/>
            <a:ext cx="2771775" cy="3968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 i="1">
                <a:solidFill>
                  <a:srgbClr val="47ADEB"/>
                </a:solidFill>
              </a:rPr>
              <a:t>Surface disponible</a:t>
            </a:r>
          </a:p>
        </p:txBody>
      </p:sp>
      <p:sp>
        <p:nvSpPr>
          <p:cNvPr id="11276" name="Line 30"/>
          <p:cNvSpPr>
            <a:spLocks noChangeShapeType="1"/>
          </p:cNvSpPr>
          <p:nvPr/>
        </p:nvSpPr>
        <p:spPr bwMode="auto">
          <a:xfrm>
            <a:off x="1619250" y="5110163"/>
            <a:ext cx="4824413" cy="0"/>
          </a:xfrm>
          <a:prstGeom prst="line">
            <a:avLst/>
          </a:prstGeom>
          <a:noFill/>
          <a:ln w="57150">
            <a:solidFill>
              <a:srgbClr val="E65E54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7" name="Text Box 31"/>
          <p:cNvSpPr txBox="1">
            <a:spLocks noChangeArrowheads="1"/>
          </p:cNvSpPr>
          <p:nvPr/>
        </p:nvSpPr>
        <p:spPr bwMode="auto">
          <a:xfrm>
            <a:off x="6384925" y="4187825"/>
            <a:ext cx="29527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 i="1">
                <a:solidFill>
                  <a:srgbClr val="E65E54"/>
                </a:solidFill>
              </a:rPr>
              <a:t>Empreinte moyenne</a:t>
            </a:r>
          </a:p>
          <a:p>
            <a:pPr algn="ctr">
              <a:spcBef>
                <a:spcPct val="50000"/>
              </a:spcBef>
            </a:pPr>
            <a:r>
              <a:rPr lang="fr-FR" sz="2800" b="1" i="1">
                <a:solidFill>
                  <a:srgbClr val="E65E54"/>
                </a:solidFill>
              </a:rPr>
              <a:t>=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ndulation">
  <a:themeElements>
    <a:clrScheme name="Ondulation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ul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dulation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tion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ulation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1277</TotalTime>
  <Words>427</Words>
  <Application>Microsoft Office PowerPoint</Application>
  <PresentationFormat>Affichage à l'écran (4:3)</PresentationFormat>
  <Paragraphs>117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9" baseType="lpstr">
      <vt:lpstr>Arial</vt:lpstr>
      <vt:lpstr>Wingdings</vt:lpstr>
      <vt:lpstr>Ondulation</vt:lpstr>
      <vt:lpstr> DEVELOPPEMENT DURABLE</vt:lpstr>
      <vt:lpstr>Le développement « classique » ECONOMIQUE</vt:lpstr>
      <vt:lpstr>Le développement « classique » ECONOMIQUE</vt:lpstr>
      <vt:lpstr>Le développement « classique » ECONOMIQUE</vt:lpstr>
      <vt:lpstr>Le concept de développement «DURABLE »</vt:lpstr>
      <vt:lpstr>Le concept de développement «DURABLE »</vt:lpstr>
      <vt:lpstr>EMPREINTE ECOLOGIQUE</vt:lpstr>
      <vt:lpstr>EMPREINTE ECOLOGIQUE</vt:lpstr>
      <vt:lpstr>EMPREINTE ECOLOGIQUE</vt:lpstr>
      <vt:lpstr>INDICE DE DEVELOPPEMENT HUMAIN</vt:lpstr>
      <vt:lpstr>Le développement durable</vt:lpstr>
      <vt:lpstr>Le développement durable</vt:lpstr>
      <vt:lpstr>LES PILIERS DU DEVELOPPEMENT DURABLE</vt:lpstr>
      <vt:lpstr>Présentation PowerPoint</vt:lpstr>
      <vt:lpstr>Présentation PowerPoint</vt:lpstr>
      <vt:lpstr>Présentation PowerPoint</vt:lpstr>
    </vt:vector>
  </TitlesOfParts>
  <Company>Lycée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L'éfficacité énergétique</dc:title>
  <dc:creator>Administrateur</dc:creator>
  <cp:lastModifiedBy>Cousin Hub</cp:lastModifiedBy>
  <cp:revision>69</cp:revision>
  <dcterms:created xsi:type="dcterms:W3CDTF">2008-03-30T15:24:00Z</dcterms:created>
  <dcterms:modified xsi:type="dcterms:W3CDTF">2020-08-29T08:50:30Z</dcterms:modified>
</cp:coreProperties>
</file>